
<file path=[Content_Types].xml><?xml version="1.0" encoding="utf-8"?>
<Types xmlns="http://schemas.openxmlformats.org/package/2006/content-types">
  <Default Extension="bin" ContentType="application/vnd.openxmlformats-officedocument.oleObject"/>
  <Default Extension="fntdata" ContentType="application/x-fontdata"/>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Lst>
  <p:notesMasterIdLst>
    <p:notesMasterId r:id="rId87"/>
  </p:notesMasterIdLst>
  <p:sldIdLst>
    <p:sldId id="256" r:id="rId3"/>
    <p:sldId id="257" r:id="rId4"/>
    <p:sldId id="286" r:id="rId5"/>
    <p:sldId id="287" r:id="rId6"/>
    <p:sldId id="288" r:id="rId7"/>
    <p:sldId id="289" r:id="rId8"/>
    <p:sldId id="291" r:id="rId9"/>
    <p:sldId id="292" r:id="rId10"/>
    <p:sldId id="293" r:id="rId11"/>
    <p:sldId id="294" r:id="rId12"/>
    <p:sldId id="296" r:id="rId13"/>
    <p:sldId id="297" r:id="rId14"/>
    <p:sldId id="298" r:id="rId15"/>
    <p:sldId id="285" r:id="rId16"/>
    <p:sldId id="290" r:id="rId17"/>
    <p:sldId id="299" r:id="rId18"/>
    <p:sldId id="300" r:id="rId19"/>
    <p:sldId id="301" r:id="rId20"/>
    <p:sldId id="302" r:id="rId21"/>
    <p:sldId id="303" r:id="rId22"/>
    <p:sldId id="304" r:id="rId23"/>
    <p:sldId id="305" r:id="rId24"/>
    <p:sldId id="306" r:id="rId25"/>
    <p:sldId id="307" r:id="rId26"/>
    <p:sldId id="308" r:id="rId27"/>
    <p:sldId id="309" r:id="rId28"/>
    <p:sldId id="310" r:id="rId29"/>
    <p:sldId id="311" r:id="rId30"/>
    <p:sldId id="295" r:id="rId31"/>
    <p:sldId id="313" r:id="rId32"/>
    <p:sldId id="314" r:id="rId33"/>
    <p:sldId id="315" r:id="rId34"/>
    <p:sldId id="316" r:id="rId35"/>
    <p:sldId id="317" r:id="rId36"/>
    <p:sldId id="318" r:id="rId37"/>
    <p:sldId id="319" r:id="rId38"/>
    <p:sldId id="320" r:id="rId39"/>
    <p:sldId id="321" r:id="rId40"/>
    <p:sldId id="322" r:id="rId41"/>
    <p:sldId id="312" r:id="rId42"/>
    <p:sldId id="323" r:id="rId43"/>
    <p:sldId id="325" r:id="rId44"/>
    <p:sldId id="326" r:id="rId45"/>
    <p:sldId id="327" r:id="rId46"/>
    <p:sldId id="328" r:id="rId47"/>
    <p:sldId id="329" r:id="rId48"/>
    <p:sldId id="330" r:id="rId49"/>
    <p:sldId id="331" r:id="rId50"/>
    <p:sldId id="332" r:id="rId51"/>
    <p:sldId id="333" r:id="rId52"/>
    <p:sldId id="334" r:id="rId53"/>
    <p:sldId id="335" r:id="rId54"/>
    <p:sldId id="324" r:id="rId55"/>
    <p:sldId id="337" r:id="rId56"/>
    <p:sldId id="338" r:id="rId57"/>
    <p:sldId id="339" r:id="rId58"/>
    <p:sldId id="340" r:id="rId59"/>
    <p:sldId id="341" r:id="rId60"/>
    <p:sldId id="342" r:id="rId61"/>
    <p:sldId id="343" r:id="rId62"/>
    <p:sldId id="344" r:id="rId63"/>
    <p:sldId id="345" r:id="rId64"/>
    <p:sldId id="346" r:id="rId65"/>
    <p:sldId id="347" r:id="rId66"/>
    <p:sldId id="348" r:id="rId67"/>
    <p:sldId id="349" r:id="rId68"/>
    <p:sldId id="350" r:id="rId69"/>
    <p:sldId id="351" r:id="rId70"/>
    <p:sldId id="352" r:id="rId71"/>
    <p:sldId id="336" r:id="rId72"/>
    <p:sldId id="354" r:id="rId73"/>
    <p:sldId id="355" r:id="rId74"/>
    <p:sldId id="356" r:id="rId75"/>
    <p:sldId id="357" r:id="rId76"/>
    <p:sldId id="358" r:id="rId77"/>
    <p:sldId id="359" r:id="rId78"/>
    <p:sldId id="360" r:id="rId79"/>
    <p:sldId id="361" r:id="rId80"/>
    <p:sldId id="362" r:id="rId81"/>
    <p:sldId id="363" r:id="rId82"/>
    <p:sldId id="364" r:id="rId83"/>
    <p:sldId id="365" r:id="rId84"/>
    <p:sldId id="366" r:id="rId85"/>
    <p:sldId id="353" r:id="rId86"/>
  </p:sldIdLst>
  <p:sldSz cx="9144000" cy="6858000" type="screen4x3"/>
  <p:notesSz cx="6858000" cy="9144000"/>
  <p:embeddedFontLst>
    <p:embeddedFont>
      <p:font typeface="Calibri" panose="020F0502020204030204" pitchFamily="34" charset="0"/>
      <p:regular r:id="rId88"/>
      <p:bold r:id="rId89"/>
      <p:italic r:id="rId90"/>
      <p:boldItalic r:id="rId9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orient="horz" pos="812">
          <p15:clr>
            <a:srgbClr val="000000"/>
          </p15:clr>
        </p15:guide>
        <p15:guide id="3" pos="288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92" roundtripDataSignature="AMtx7mgdwha1DXh13JkAsd7RYtQbsz3FF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96390FB-4590-4AD1-B7F3-0478CE26943B}">
  <a:tblStyle styleId="{B96390FB-4590-4AD1-B7F3-0478CE26943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777" autoAdjust="0"/>
  </p:normalViewPr>
  <p:slideViewPr>
    <p:cSldViewPr snapToGrid="0">
      <p:cViewPr varScale="1">
        <p:scale>
          <a:sx n="57" d="100"/>
          <a:sy n="57" d="100"/>
        </p:scale>
        <p:origin x="1776" y="78"/>
      </p:cViewPr>
      <p:guideLst>
        <p:guide orient="horz" pos="2160"/>
        <p:guide orient="horz" pos="812"/>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font" Target="fonts/font2.fntdata"/><Relationship Id="rId7" Type="http://schemas.openxmlformats.org/officeDocument/2006/relationships/slide" Target="slides/slide5.xml"/><Relationship Id="rId71" Type="http://schemas.openxmlformats.org/officeDocument/2006/relationships/slide" Target="slides/slide69.xml"/><Relationship Id="rId92" Type="http://customschemas.google.com/relationships/presentationmetadata" Target="meta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font" Target="fonts/font3.fntdata"/><Relationship Id="rId95"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font" Target="fonts/font1.fntdata"/><Relationship Id="rId91" Type="http://schemas.openxmlformats.org/officeDocument/2006/relationships/font" Target="fonts/font4.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SzPts val="1400"/>
              <a:buNone/>
              <a:defRPr sz="12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Google Shape;3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 name="Google Shape;3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dirty="0"/>
              <a:t>Author: Ahmed Hosni</a:t>
            </a:r>
            <a:endParaRPr dirty="0"/>
          </a:p>
        </p:txBody>
      </p:sp>
      <p:sp>
        <p:nvSpPr>
          <p:cNvPr id="34" name="Google Shape;34;p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3113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8616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75044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17407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8069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15701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fr-FR" sz="1800" b="0" i="0" u="none" strike="noStrike" cap="none" dirty="0">
                <a:solidFill>
                  <a:srgbClr val="000000"/>
                </a:solidFill>
                <a:effectLst/>
                <a:latin typeface="Arial"/>
                <a:ea typeface="Arial"/>
                <a:cs typeface="Arial"/>
                <a:sym typeface="Arial"/>
              </a:rPr>
              <a:t>Python reconnaît certains types de variable automatiquement (entier, </a:t>
            </a:r>
            <a:r>
              <a:rPr lang="fr-FR" sz="1800" b="0" i="1" u="none" strike="noStrike" cap="none" dirty="0" err="1">
                <a:solidFill>
                  <a:srgbClr val="000000"/>
                </a:solidFill>
                <a:effectLst/>
                <a:latin typeface="Arial"/>
                <a:ea typeface="Arial"/>
                <a:cs typeface="Arial"/>
                <a:sym typeface="Arial"/>
              </a:rPr>
              <a:t>float</a:t>
            </a:r>
            <a:r>
              <a:rPr lang="fr-FR" sz="1800" b="0" i="0" u="none" strike="noStrike" cap="none" dirty="0">
                <a:solidFill>
                  <a:srgbClr val="000000"/>
                </a:solidFill>
                <a:effectLst/>
                <a:latin typeface="Arial"/>
                <a:ea typeface="Arial"/>
                <a:cs typeface="Arial"/>
                <a:sym typeface="Arial"/>
              </a:rPr>
              <a:t>). Par contre, pour une chaîne de caractères, il faut l'entourer de guillemets (doubles, simples, voire trois guillemets successifs doubles ou simples) afin d'indiquer à Python le début et la fin de la chaîne de caractères.</a:t>
            </a:r>
          </a:p>
          <a:p>
            <a:r>
              <a:rPr lang="fr-FR" sz="1800" b="0" i="0" u="none" strike="noStrike" cap="none" dirty="0">
                <a:solidFill>
                  <a:srgbClr val="000000"/>
                </a:solidFill>
                <a:effectLst/>
                <a:latin typeface="Arial"/>
                <a:ea typeface="Arial"/>
                <a:cs typeface="Arial"/>
                <a:sym typeface="Arial"/>
              </a:rPr>
              <a:t>Dans l'interpréteur, l'affichage direct du contenu d'une chaîne de caractères se fait avec des guillemets simples, quel que soit le type de guillemets utilisé pour définir la chaîne de caractères.</a:t>
            </a:r>
          </a:p>
          <a:p>
            <a:r>
              <a:rPr lang="fr-FR" sz="1800" b="0" i="0" u="none" strike="noStrike" cap="none" dirty="0">
                <a:solidFill>
                  <a:srgbClr val="000000"/>
                </a:solidFill>
                <a:effectLst/>
                <a:latin typeface="Arial"/>
                <a:ea typeface="Arial"/>
                <a:cs typeface="Arial"/>
                <a:sym typeface="Arial"/>
              </a:rPr>
              <a:t>En Python, comme dans la plupart des langages de programmation, c'est le point qui est utilisé comme séparateur décimal. Ainsi, 3.14 est un nombre reconnu comme un </a:t>
            </a:r>
            <a:r>
              <a:rPr lang="fr-FR" sz="1800" b="0" i="1" u="none" strike="noStrike" cap="none" dirty="0" err="1">
                <a:solidFill>
                  <a:srgbClr val="000000"/>
                </a:solidFill>
                <a:effectLst/>
                <a:latin typeface="Arial"/>
                <a:ea typeface="Arial"/>
                <a:cs typeface="Arial"/>
                <a:sym typeface="Arial"/>
              </a:rPr>
              <a:t>float</a:t>
            </a:r>
            <a:r>
              <a:rPr lang="fr-FR" sz="1800" b="0" i="0" u="none" strike="noStrike" cap="none" dirty="0">
                <a:solidFill>
                  <a:srgbClr val="000000"/>
                </a:solidFill>
                <a:effectLst/>
                <a:latin typeface="Arial"/>
                <a:ea typeface="Arial"/>
                <a:cs typeface="Arial"/>
                <a:sym typeface="Arial"/>
              </a:rPr>
              <a:t> en Python alors que ce n'est pas le cas de 3,14.</a:t>
            </a:r>
          </a:p>
          <a:p>
            <a:pPr marL="0" lvl="0" indent="0" algn="l" rtl="0">
              <a:spcBef>
                <a:spcPts val="0"/>
              </a:spcBef>
              <a:spcAft>
                <a:spcPts val="0"/>
              </a:spcAft>
              <a:buNone/>
            </a:pP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25132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27777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9580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30092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51102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43144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35039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33079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73842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36667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fr-FR" sz="1800" b="0" i="1" u="none" strike="noStrike" cap="none" dirty="0">
                <a:solidFill>
                  <a:srgbClr val="000000"/>
                </a:solidFill>
                <a:effectLst/>
                <a:latin typeface="Arial"/>
                <a:ea typeface="Arial"/>
                <a:cs typeface="Arial"/>
                <a:sym typeface="Arial"/>
              </a:rPr>
              <a:t>Conseil</a:t>
            </a:r>
            <a:r>
              <a:rPr lang="fr-FR" sz="1800" b="0" i="0" u="none" strike="noStrike" cap="none" dirty="0">
                <a:solidFill>
                  <a:srgbClr val="000000"/>
                </a:solidFill>
                <a:effectLst/>
                <a:latin typeface="Arial"/>
                <a:ea typeface="Arial"/>
                <a:cs typeface="Arial"/>
                <a:sym typeface="Arial"/>
              </a:rPr>
              <a:t> : utilisez l'interpréteur Python pour cet exercice.</a:t>
            </a:r>
          </a:p>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67706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fr-FR" sz="1800" b="0" i="1" u="none" strike="noStrike" cap="none" dirty="0">
                <a:solidFill>
                  <a:srgbClr val="000000"/>
                </a:solidFill>
                <a:effectLst/>
                <a:latin typeface="Arial"/>
                <a:ea typeface="Arial"/>
                <a:cs typeface="Arial"/>
                <a:sym typeface="Arial"/>
              </a:rPr>
              <a:t>Conseil</a:t>
            </a:r>
            <a:r>
              <a:rPr lang="fr-FR" sz="1800" b="0" i="0" u="none" strike="noStrike" cap="none" dirty="0">
                <a:solidFill>
                  <a:srgbClr val="000000"/>
                </a:solidFill>
                <a:effectLst/>
                <a:latin typeface="Arial"/>
                <a:ea typeface="Arial"/>
                <a:cs typeface="Arial"/>
                <a:sym typeface="Arial"/>
              </a:rPr>
              <a:t> : utilisez l'interpréteur Python pour cet exercice.</a:t>
            </a:r>
          </a:p>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89535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1642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99241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4763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99169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79254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34667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78399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61402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74108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85753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87308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6124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92437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14928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49982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01892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69722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05040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33503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11816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13715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35009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3307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33669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61489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75651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00576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42479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03381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65509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39657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54228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05361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654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5420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41690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13489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8220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410679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157000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41503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67784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30228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29963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9828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68477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138761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143730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16185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88491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972807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25434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86600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26945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832424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0867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sz="1800" b="0" i="0" u="none" strike="noStrike" cap="none" dirty="0">
                <a:solidFill>
                  <a:srgbClr val="000000"/>
                </a:solidFill>
                <a:effectLst/>
                <a:latin typeface="Arial"/>
                <a:ea typeface="Arial"/>
                <a:cs typeface="Arial"/>
                <a:sym typeface="Arial"/>
              </a:rPr>
              <a:t>L'interpréteur Python est donc un système interactif dans lequel vous pouvez entrer des commandes, que Python exécutera sous vos yeux (au moment où vous validerez la commande en appuyant sur la touche </a:t>
            </a:r>
            <a:r>
              <a:rPr lang="fr-FR" sz="1800" b="0" i="1" u="none" strike="noStrike" cap="none" dirty="0">
                <a:solidFill>
                  <a:srgbClr val="000000"/>
                </a:solidFill>
                <a:effectLst/>
                <a:latin typeface="Arial"/>
                <a:ea typeface="Arial"/>
                <a:cs typeface="Arial"/>
                <a:sym typeface="Arial"/>
              </a:rPr>
              <a:t>Entrée</a:t>
            </a:r>
            <a:r>
              <a:rPr lang="fr-FR" sz="1800" b="0" i="0" u="none" strike="noStrike" cap="none" dirty="0">
                <a:solidFill>
                  <a:srgbClr val="000000"/>
                </a:solidFill>
                <a:effectLst/>
                <a:latin typeface="Arial"/>
                <a:ea typeface="Arial"/>
                <a:cs typeface="Arial"/>
                <a:sym typeface="Arial"/>
              </a:rPr>
              <a:t>).</a:t>
            </a: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932467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646720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686375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778657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737592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6109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2528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Section title">
  <p:cSld name="1_Section title">
    <p:spTree>
      <p:nvGrpSpPr>
        <p:cNvPr id="1" name="Shape 15"/>
        <p:cNvGrpSpPr/>
        <p:nvPr/>
      </p:nvGrpSpPr>
      <p:grpSpPr>
        <a:xfrm>
          <a:off x="0" y="0"/>
          <a:ext cx="0" cy="0"/>
          <a:chOff x="0" y="0"/>
          <a:chExt cx="0" cy="0"/>
        </a:xfrm>
      </p:grpSpPr>
      <p:sp>
        <p:nvSpPr>
          <p:cNvPr id="16" name="Google Shape;16;p39"/>
          <p:cNvSpPr txBox="1">
            <a:spLocks noGrp="1"/>
          </p:cNvSpPr>
          <p:nvPr>
            <p:ph type="title"/>
          </p:nvPr>
        </p:nvSpPr>
        <p:spPr>
          <a:xfrm>
            <a:off x="585056" y="4281115"/>
            <a:ext cx="7772400" cy="136207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4000"/>
              <a:buFont typeface="Calibri"/>
              <a:buNone/>
              <a:defRPr sz="4000" b="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9"/>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a:solidFill>
                  <a:srgbClr val="898989"/>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39"/>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rgbClr val="898989"/>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41"/>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1"/>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8" name="Google Shape;28;p41"/>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1"/>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41"/>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38"/>
          <p:cNvPicPr preferRelativeResize="0"/>
          <p:nvPr/>
        </p:nvPicPr>
        <p:blipFill rotWithShape="1">
          <a:blip r:embed="rId3">
            <a:alphaModFix/>
          </a:blip>
          <a:srcRect l="18260" r="10397" b="48524"/>
          <a:stretch/>
        </p:blipFill>
        <p:spPr>
          <a:xfrm>
            <a:off x="0" y="4762"/>
            <a:ext cx="9144000" cy="3911600"/>
          </a:xfrm>
          <a:prstGeom prst="rect">
            <a:avLst/>
          </a:prstGeom>
          <a:noFill/>
          <a:ln>
            <a:noFill/>
          </a:ln>
        </p:spPr>
      </p:pic>
      <p:sp>
        <p:nvSpPr>
          <p:cNvPr id="11" name="Google Shape;11;p38"/>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38"/>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3" name="Google Shape;13;p38"/>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800" b="0" i="0" u="none" strike="noStrike" cap="none">
                <a:solidFill>
                  <a:srgbClr val="898989"/>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8"/>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800" b="0" i="0" u="none" strike="noStrike" cap="none">
                <a:solidFill>
                  <a:srgbClr val="898989"/>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
        <p:cNvGrpSpPr/>
        <p:nvPr/>
      </p:nvGrpSpPr>
      <p:grpSpPr>
        <a:xfrm>
          <a:off x="0" y="0"/>
          <a:ext cx="0" cy="0"/>
          <a:chOff x="0" y="0"/>
          <a:chExt cx="0" cy="0"/>
        </a:xfrm>
      </p:grpSpPr>
      <p:sp>
        <p:nvSpPr>
          <p:cNvPr id="20" name="Google Shape;20;p40"/>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 name="Google Shape;21;p40"/>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 name="Google Shape;22;p40"/>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9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 name="Google Shape;23;p40"/>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 name="Google Shape;24;p40"/>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1"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9.wmf"/><Relationship Id="rId4" Type="http://schemas.openxmlformats.org/officeDocument/2006/relationships/oleObject" Target="../embeddings/oleObject1.bin"/></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1"/>
          <p:cNvSpPr txBox="1">
            <a:spLocks noGrp="1"/>
          </p:cNvSpPr>
          <p:nvPr>
            <p:ph type="title"/>
          </p:nvPr>
        </p:nvSpPr>
        <p:spPr>
          <a:xfrm>
            <a:off x="585787" y="3886200"/>
            <a:ext cx="7772400" cy="1757362"/>
          </a:xfrm>
          <a:prstGeom prst="rect">
            <a:avLst/>
          </a:prstGeom>
          <a:noFill/>
          <a:ln>
            <a:noFill/>
          </a:ln>
        </p:spPr>
        <p:txBody>
          <a:bodyPr spcFirstLastPara="1" wrap="square" lIns="91425" tIns="45700" rIns="91425" bIns="45700" anchor="t" anchorCtr="0">
            <a:normAutofit/>
          </a:bodyPr>
          <a:lstStyle/>
          <a:p>
            <a:pPr lvl="0" algn="ctr">
              <a:buSzPts val="3600"/>
            </a:pPr>
            <a:r>
              <a:rPr lang="fr-FR" b="1" dirty="0"/>
              <a:t>Introduction à la programmation avec python</a:t>
            </a:r>
            <a:endParaRPr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62910"/>
            <a:ext cx="7886700" cy="854075"/>
          </a:xfrm>
          <a:prstGeom prst="rect">
            <a:avLst/>
          </a:prstGeom>
          <a:noFill/>
          <a:ln>
            <a:noFill/>
          </a:ln>
        </p:spPr>
        <p:txBody>
          <a:bodyPr spcFirstLastPara="1" wrap="square" lIns="91425" tIns="45700" rIns="91425" bIns="45700" anchor="ctr" anchorCtr="0">
            <a:noAutofit/>
          </a:bodyPr>
          <a:lstStyle/>
          <a:p>
            <a:pPr algn="ctr"/>
            <a:r>
              <a:rPr lang="fr-FR" dirty="0"/>
              <a:t> Premier programme</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10</a:t>
            </a:fld>
            <a:endParaRPr/>
          </a:p>
        </p:txBody>
      </p:sp>
      <p:pic>
        <p:nvPicPr>
          <p:cNvPr id="2" name="Picture 1">
            <a:extLst>
              <a:ext uri="{FF2B5EF4-FFF2-40B4-BE49-F238E27FC236}">
                <a16:creationId xmlns:a16="http://schemas.microsoft.com/office/drawing/2014/main" id="{FB2E1F80-6F57-4542-B91C-CBB1A4E6AB57}"/>
              </a:ext>
            </a:extLst>
          </p:cNvPr>
          <p:cNvPicPr>
            <a:picLocks noChangeAspect="1"/>
          </p:cNvPicPr>
          <p:nvPr/>
        </p:nvPicPr>
        <p:blipFill>
          <a:blip r:embed="rId3"/>
          <a:stretch>
            <a:fillRect/>
          </a:stretch>
        </p:blipFill>
        <p:spPr>
          <a:xfrm>
            <a:off x="67372" y="1879600"/>
            <a:ext cx="9009253" cy="3098800"/>
          </a:xfrm>
          <a:prstGeom prst="rect">
            <a:avLst/>
          </a:prstGeom>
        </p:spPr>
      </p:pic>
    </p:spTree>
    <p:extLst>
      <p:ext uri="{BB962C8B-B14F-4D97-AF65-F5344CB8AC3E}">
        <p14:creationId xmlns:p14="http://schemas.microsoft.com/office/powerpoint/2010/main" val="219473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62910"/>
            <a:ext cx="7886700" cy="854075"/>
          </a:xfrm>
          <a:prstGeom prst="rect">
            <a:avLst/>
          </a:prstGeom>
          <a:noFill/>
          <a:ln>
            <a:noFill/>
          </a:ln>
        </p:spPr>
        <p:txBody>
          <a:bodyPr spcFirstLastPara="1" wrap="square" lIns="91425" tIns="45700" rIns="91425" bIns="45700" anchor="ctr" anchorCtr="0">
            <a:noAutofit/>
          </a:bodyPr>
          <a:lstStyle/>
          <a:p>
            <a:pPr algn="ctr"/>
            <a:r>
              <a:rPr lang="fr-FR" dirty="0"/>
              <a:t>Commentaires</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11</a:t>
            </a:fld>
            <a:endParaRPr/>
          </a:p>
        </p:txBody>
      </p:sp>
      <p:pic>
        <p:nvPicPr>
          <p:cNvPr id="3" name="Picture 2">
            <a:extLst>
              <a:ext uri="{FF2B5EF4-FFF2-40B4-BE49-F238E27FC236}">
                <a16:creationId xmlns:a16="http://schemas.microsoft.com/office/drawing/2014/main" id="{39956AC4-4496-48B0-83E3-9247925DE671}"/>
              </a:ext>
            </a:extLst>
          </p:cNvPr>
          <p:cNvPicPr>
            <a:picLocks noChangeAspect="1"/>
          </p:cNvPicPr>
          <p:nvPr/>
        </p:nvPicPr>
        <p:blipFill>
          <a:blip r:embed="rId3"/>
          <a:stretch>
            <a:fillRect/>
          </a:stretch>
        </p:blipFill>
        <p:spPr>
          <a:xfrm>
            <a:off x="-1" y="1405467"/>
            <a:ext cx="9148050" cy="4875741"/>
          </a:xfrm>
          <a:prstGeom prst="rect">
            <a:avLst/>
          </a:prstGeom>
        </p:spPr>
      </p:pic>
    </p:spTree>
    <p:extLst>
      <p:ext uri="{BB962C8B-B14F-4D97-AF65-F5344CB8AC3E}">
        <p14:creationId xmlns:p14="http://schemas.microsoft.com/office/powerpoint/2010/main" val="2720082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62910"/>
            <a:ext cx="7886700" cy="854075"/>
          </a:xfrm>
          <a:prstGeom prst="rect">
            <a:avLst/>
          </a:prstGeom>
          <a:noFill/>
          <a:ln>
            <a:noFill/>
          </a:ln>
        </p:spPr>
        <p:txBody>
          <a:bodyPr spcFirstLastPara="1" wrap="square" lIns="91425" tIns="45700" rIns="91425" bIns="45700" anchor="ctr" anchorCtr="0">
            <a:noAutofit/>
          </a:bodyPr>
          <a:lstStyle/>
          <a:p>
            <a:pPr algn="ctr"/>
            <a:r>
              <a:rPr lang="fr-FR" sz="3200" dirty="0"/>
              <a:t>Notion de bloc d'instructions et d'indentation</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12</a:t>
            </a:fld>
            <a:endParaRPr/>
          </a:p>
        </p:txBody>
      </p:sp>
      <p:pic>
        <p:nvPicPr>
          <p:cNvPr id="2" name="Picture 1">
            <a:extLst>
              <a:ext uri="{FF2B5EF4-FFF2-40B4-BE49-F238E27FC236}">
                <a16:creationId xmlns:a16="http://schemas.microsoft.com/office/drawing/2014/main" id="{9942308B-3023-4E9E-AA69-E7FBD62B9C20}"/>
              </a:ext>
            </a:extLst>
          </p:cNvPr>
          <p:cNvPicPr>
            <a:picLocks noChangeAspect="1"/>
          </p:cNvPicPr>
          <p:nvPr/>
        </p:nvPicPr>
        <p:blipFill>
          <a:blip r:embed="rId3"/>
          <a:stretch>
            <a:fillRect/>
          </a:stretch>
        </p:blipFill>
        <p:spPr>
          <a:xfrm>
            <a:off x="-1" y="916415"/>
            <a:ext cx="9144001" cy="5622497"/>
          </a:xfrm>
          <a:prstGeom prst="rect">
            <a:avLst/>
          </a:prstGeom>
        </p:spPr>
      </p:pic>
    </p:spTree>
    <p:extLst>
      <p:ext uri="{BB962C8B-B14F-4D97-AF65-F5344CB8AC3E}">
        <p14:creationId xmlns:p14="http://schemas.microsoft.com/office/powerpoint/2010/main" val="3760742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62910"/>
            <a:ext cx="7886700" cy="854075"/>
          </a:xfrm>
          <a:prstGeom prst="rect">
            <a:avLst/>
          </a:prstGeom>
          <a:noFill/>
          <a:ln>
            <a:noFill/>
          </a:ln>
        </p:spPr>
        <p:txBody>
          <a:bodyPr spcFirstLastPara="1" wrap="square" lIns="91425" tIns="45700" rIns="91425" bIns="45700" anchor="ctr" anchorCtr="0">
            <a:noAutofit/>
          </a:bodyPr>
          <a:lstStyle/>
          <a:p>
            <a:pPr algn="ctr"/>
            <a:r>
              <a:rPr lang="fr-FR" sz="3200" dirty="0"/>
              <a:t>Notion de bloc d'instructions et d'indentation</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13</a:t>
            </a:fld>
            <a:endParaRPr/>
          </a:p>
        </p:txBody>
      </p:sp>
      <p:pic>
        <p:nvPicPr>
          <p:cNvPr id="3" name="Picture 2">
            <a:extLst>
              <a:ext uri="{FF2B5EF4-FFF2-40B4-BE49-F238E27FC236}">
                <a16:creationId xmlns:a16="http://schemas.microsoft.com/office/drawing/2014/main" id="{11462BCE-71EF-44D1-858F-7A12B8D414A8}"/>
              </a:ext>
            </a:extLst>
          </p:cNvPr>
          <p:cNvPicPr>
            <a:picLocks noChangeAspect="1"/>
          </p:cNvPicPr>
          <p:nvPr/>
        </p:nvPicPr>
        <p:blipFill>
          <a:blip r:embed="rId3"/>
          <a:stretch>
            <a:fillRect/>
          </a:stretch>
        </p:blipFill>
        <p:spPr>
          <a:xfrm>
            <a:off x="0" y="1816783"/>
            <a:ext cx="9144000" cy="3957484"/>
          </a:xfrm>
          <a:prstGeom prst="rect">
            <a:avLst/>
          </a:prstGeom>
        </p:spPr>
      </p:pic>
    </p:spTree>
    <p:extLst>
      <p:ext uri="{BB962C8B-B14F-4D97-AF65-F5344CB8AC3E}">
        <p14:creationId xmlns:p14="http://schemas.microsoft.com/office/powerpoint/2010/main" val="3898853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2 Variables</a:t>
            </a:r>
            <a:br>
              <a:rPr lang="fr-FR" dirty="0"/>
            </a:b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62910"/>
            <a:ext cx="7886700" cy="854075"/>
          </a:xfrm>
          <a:prstGeom prst="rect">
            <a:avLst/>
          </a:prstGeom>
          <a:noFill/>
          <a:ln>
            <a:noFill/>
          </a:ln>
        </p:spPr>
        <p:txBody>
          <a:bodyPr spcFirstLastPara="1" wrap="square" lIns="91425" tIns="45700" rIns="91425" bIns="45700" anchor="ctr" anchorCtr="0">
            <a:noAutofit/>
          </a:bodyPr>
          <a:lstStyle/>
          <a:p>
            <a:pPr algn="ctr"/>
            <a:r>
              <a:rPr lang="fr-FR" dirty="0"/>
              <a:t>Définition</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15</a:t>
            </a:fld>
            <a:endParaRPr/>
          </a:p>
        </p:txBody>
      </p:sp>
      <p:pic>
        <p:nvPicPr>
          <p:cNvPr id="2" name="Picture 1">
            <a:extLst>
              <a:ext uri="{FF2B5EF4-FFF2-40B4-BE49-F238E27FC236}">
                <a16:creationId xmlns:a16="http://schemas.microsoft.com/office/drawing/2014/main" id="{5FB1FF62-97EE-4852-84C1-70BBD3785E7A}"/>
              </a:ext>
            </a:extLst>
          </p:cNvPr>
          <p:cNvPicPr>
            <a:picLocks noChangeAspect="1"/>
          </p:cNvPicPr>
          <p:nvPr/>
        </p:nvPicPr>
        <p:blipFill>
          <a:blip r:embed="rId3"/>
          <a:stretch>
            <a:fillRect/>
          </a:stretch>
        </p:blipFill>
        <p:spPr>
          <a:xfrm>
            <a:off x="152437" y="857991"/>
            <a:ext cx="8568194" cy="6000009"/>
          </a:xfrm>
          <a:prstGeom prst="rect">
            <a:avLst/>
          </a:prstGeom>
        </p:spPr>
      </p:pic>
    </p:spTree>
    <p:extLst>
      <p:ext uri="{BB962C8B-B14F-4D97-AF65-F5344CB8AC3E}">
        <p14:creationId xmlns:p14="http://schemas.microsoft.com/office/powerpoint/2010/main" val="676738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62910"/>
            <a:ext cx="7886700" cy="854075"/>
          </a:xfrm>
          <a:prstGeom prst="rect">
            <a:avLst/>
          </a:prstGeom>
          <a:noFill/>
          <a:ln>
            <a:noFill/>
          </a:ln>
        </p:spPr>
        <p:txBody>
          <a:bodyPr spcFirstLastPara="1" wrap="square" lIns="91425" tIns="45700" rIns="91425" bIns="45700" anchor="ctr" anchorCtr="0">
            <a:noAutofit/>
          </a:bodyPr>
          <a:lstStyle/>
          <a:p>
            <a:pPr algn="ctr"/>
            <a:r>
              <a:rPr lang="fr-FR" sz="3200" dirty="0"/>
              <a:t>Définition</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16</a:t>
            </a:fld>
            <a:endParaRPr/>
          </a:p>
        </p:txBody>
      </p:sp>
      <p:pic>
        <p:nvPicPr>
          <p:cNvPr id="2" name="Picture 1">
            <a:extLst>
              <a:ext uri="{FF2B5EF4-FFF2-40B4-BE49-F238E27FC236}">
                <a16:creationId xmlns:a16="http://schemas.microsoft.com/office/drawing/2014/main" id="{3DA7C5FF-6C65-44D3-83E6-1EB18D4F68AB}"/>
              </a:ext>
            </a:extLst>
          </p:cNvPr>
          <p:cNvPicPr>
            <a:picLocks noChangeAspect="1"/>
          </p:cNvPicPr>
          <p:nvPr/>
        </p:nvPicPr>
        <p:blipFill>
          <a:blip r:embed="rId3"/>
          <a:stretch>
            <a:fillRect/>
          </a:stretch>
        </p:blipFill>
        <p:spPr>
          <a:xfrm>
            <a:off x="-1" y="1199252"/>
            <a:ext cx="9144001" cy="5157098"/>
          </a:xfrm>
          <a:prstGeom prst="rect">
            <a:avLst/>
          </a:prstGeom>
        </p:spPr>
      </p:pic>
    </p:spTree>
    <p:extLst>
      <p:ext uri="{BB962C8B-B14F-4D97-AF65-F5344CB8AC3E}">
        <p14:creationId xmlns:p14="http://schemas.microsoft.com/office/powerpoint/2010/main" val="2198263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058"/>
            <a:ext cx="7886700" cy="854075"/>
          </a:xfrm>
          <a:prstGeom prst="rect">
            <a:avLst/>
          </a:prstGeom>
          <a:noFill/>
          <a:ln>
            <a:noFill/>
          </a:ln>
        </p:spPr>
        <p:txBody>
          <a:bodyPr spcFirstLastPara="1" wrap="square" lIns="91425" tIns="45700" rIns="91425" bIns="45700" anchor="ctr" anchorCtr="0">
            <a:noAutofit/>
          </a:bodyPr>
          <a:lstStyle/>
          <a:p>
            <a:pPr algn="ctr"/>
            <a:r>
              <a:rPr lang="fr-FR" dirty="0"/>
              <a:t>Les types de variables</a:t>
            </a:r>
            <a:endParaRPr lang="fr-FR" sz="3200" dirty="0"/>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17</a:t>
            </a:fld>
            <a:endParaRPr/>
          </a:p>
        </p:txBody>
      </p:sp>
      <p:pic>
        <p:nvPicPr>
          <p:cNvPr id="3" name="Picture 2">
            <a:extLst>
              <a:ext uri="{FF2B5EF4-FFF2-40B4-BE49-F238E27FC236}">
                <a16:creationId xmlns:a16="http://schemas.microsoft.com/office/drawing/2014/main" id="{ED82BD59-C23A-4A1D-A134-F8B694C4917C}"/>
              </a:ext>
            </a:extLst>
          </p:cNvPr>
          <p:cNvPicPr>
            <a:picLocks noChangeAspect="1"/>
          </p:cNvPicPr>
          <p:nvPr/>
        </p:nvPicPr>
        <p:blipFill>
          <a:blip r:embed="rId3"/>
          <a:stretch>
            <a:fillRect/>
          </a:stretch>
        </p:blipFill>
        <p:spPr>
          <a:xfrm>
            <a:off x="172028" y="762762"/>
            <a:ext cx="8495721" cy="6095238"/>
          </a:xfrm>
          <a:prstGeom prst="rect">
            <a:avLst/>
          </a:prstGeom>
        </p:spPr>
      </p:pic>
    </p:spTree>
    <p:extLst>
      <p:ext uri="{BB962C8B-B14F-4D97-AF65-F5344CB8AC3E}">
        <p14:creationId xmlns:p14="http://schemas.microsoft.com/office/powerpoint/2010/main" val="1840582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058"/>
            <a:ext cx="7886700" cy="854075"/>
          </a:xfrm>
          <a:prstGeom prst="rect">
            <a:avLst/>
          </a:prstGeom>
          <a:noFill/>
          <a:ln>
            <a:noFill/>
          </a:ln>
        </p:spPr>
        <p:txBody>
          <a:bodyPr spcFirstLastPara="1" wrap="square" lIns="91425" tIns="45700" rIns="91425" bIns="45700" anchor="ctr" anchorCtr="0">
            <a:noAutofit/>
          </a:bodyPr>
          <a:lstStyle/>
          <a:p>
            <a:pPr algn="ctr"/>
            <a:r>
              <a:rPr lang="fr-FR" dirty="0"/>
              <a:t>Nommage</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18</a:t>
            </a:fld>
            <a:endParaRPr/>
          </a:p>
        </p:txBody>
      </p:sp>
      <p:pic>
        <p:nvPicPr>
          <p:cNvPr id="2" name="Picture 1">
            <a:extLst>
              <a:ext uri="{FF2B5EF4-FFF2-40B4-BE49-F238E27FC236}">
                <a16:creationId xmlns:a16="http://schemas.microsoft.com/office/drawing/2014/main" id="{ACAFF5BB-AE1B-456E-8E10-FC72824D3700}"/>
              </a:ext>
            </a:extLst>
          </p:cNvPr>
          <p:cNvPicPr>
            <a:picLocks noChangeAspect="1"/>
          </p:cNvPicPr>
          <p:nvPr/>
        </p:nvPicPr>
        <p:blipFill>
          <a:blip r:embed="rId3"/>
          <a:stretch>
            <a:fillRect/>
          </a:stretch>
        </p:blipFill>
        <p:spPr>
          <a:xfrm>
            <a:off x="56863" y="1479184"/>
            <a:ext cx="9087137" cy="3651616"/>
          </a:xfrm>
          <a:prstGeom prst="rect">
            <a:avLst/>
          </a:prstGeom>
        </p:spPr>
      </p:pic>
    </p:spTree>
    <p:extLst>
      <p:ext uri="{BB962C8B-B14F-4D97-AF65-F5344CB8AC3E}">
        <p14:creationId xmlns:p14="http://schemas.microsoft.com/office/powerpoint/2010/main" val="3748813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058"/>
            <a:ext cx="7886700" cy="854075"/>
          </a:xfrm>
          <a:prstGeom prst="rect">
            <a:avLst/>
          </a:prstGeom>
          <a:noFill/>
          <a:ln>
            <a:noFill/>
          </a:ln>
        </p:spPr>
        <p:txBody>
          <a:bodyPr spcFirstLastPara="1" wrap="square" lIns="91425" tIns="45700" rIns="91425" bIns="45700" anchor="ctr" anchorCtr="0">
            <a:noAutofit/>
          </a:bodyPr>
          <a:lstStyle/>
          <a:p>
            <a:pPr algn="ctr"/>
            <a:r>
              <a:rPr lang="fr-FR" dirty="0"/>
              <a:t>Opérations sur les  types numériques</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19</a:t>
            </a:fld>
            <a:endParaRPr/>
          </a:p>
        </p:txBody>
      </p:sp>
      <p:pic>
        <p:nvPicPr>
          <p:cNvPr id="3" name="Picture 2">
            <a:extLst>
              <a:ext uri="{FF2B5EF4-FFF2-40B4-BE49-F238E27FC236}">
                <a16:creationId xmlns:a16="http://schemas.microsoft.com/office/drawing/2014/main" id="{3221CB95-66C0-42A1-BBAD-74DA2FE01C9C}"/>
              </a:ext>
            </a:extLst>
          </p:cNvPr>
          <p:cNvPicPr>
            <a:picLocks noChangeAspect="1"/>
          </p:cNvPicPr>
          <p:nvPr/>
        </p:nvPicPr>
        <p:blipFill>
          <a:blip r:embed="rId3"/>
          <a:stretch>
            <a:fillRect/>
          </a:stretch>
        </p:blipFill>
        <p:spPr>
          <a:xfrm>
            <a:off x="-4334" y="1119980"/>
            <a:ext cx="9148334" cy="5026819"/>
          </a:xfrm>
          <a:prstGeom prst="rect">
            <a:avLst/>
          </a:prstGeom>
        </p:spPr>
      </p:pic>
    </p:spTree>
    <p:extLst>
      <p:ext uri="{BB962C8B-B14F-4D97-AF65-F5344CB8AC3E}">
        <p14:creationId xmlns:p14="http://schemas.microsoft.com/office/powerpoint/2010/main" val="1325739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365125"/>
            <a:ext cx="7886700" cy="854075"/>
          </a:xfrm>
          <a:prstGeom prst="rect">
            <a:avLst/>
          </a:prstGeom>
          <a:noFill/>
          <a:ln>
            <a:noFill/>
          </a:ln>
        </p:spPr>
        <p:txBody>
          <a:bodyPr spcFirstLastPara="1" wrap="square" lIns="91425" tIns="45700" rIns="91425" bIns="45700" anchor="ctr" anchorCtr="0">
            <a:noAutofit/>
          </a:bodyPr>
          <a:lstStyle/>
          <a:p>
            <a:pPr algn="ctr"/>
            <a:r>
              <a:rPr lang="fr-FR" dirty="0"/>
              <a:t>C'est quoi Python ?</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a:t>
            </a:fld>
            <a:endParaRPr/>
          </a:p>
        </p:txBody>
      </p:sp>
      <p:pic>
        <p:nvPicPr>
          <p:cNvPr id="2" name="Picture 1">
            <a:extLst>
              <a:ext uri="{FF2B5EF4-FFF2-40B4-BE49-F238E27FC236}">
                <a16:creationId xmlns:a16="http://schemas.microsoft.com/office/drawing/2014/main" id="{DB158E51-8A39-495F-8D0A-E78120CCA5A7}"/>
              </a:ext>
            </a:extLst>
          </p:cNvPr>
          <p:cNvPicPr>
            <a:picLocks noChangeAspect="1"/>
          </p:cNvPicPr>
          <p:nvPr/>
        </p:nvPicPr>
        <p:blipFill>
          <a:blip r:embed="rId3"/>
          <a:stretch>
            <a:fillRect/>
          </a:stretch>
        </p:blipFill>
        <p:spPr>
          <a:xfrm>
            <a:off x="0" y="1904999"/>
            <a:ext cx="9139240" cy="309033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058"/>
            <a:ext cx="7886700" cy="646253"/>
          </a:xfrm>
          <a:prstGeom prst="rect">
            <a:avLst/>
          </a:prstGeom>
          <a:noFill/>
          <a:ln>
            <a:noFill/>
          </a:ln>
        </p:spPr>
        <p:txBody>
          <a:bodyPr spcFirstLastPara="1" wrap="square" lIns="91425" tIns="45700" rIns="91425" bIns="45700" anchor="ctr" anchorCtr="0">
            <a:noAutofit/>
          </a:bodyPr>
          <a:lstStyle/>
          <a:p>
            <a:pPr algn="ctr"/>
            <a:r>
              <a:rPr lang="fr-FR" dirty="0"/>
              <a:t>Opérations sur les  types numériques</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20</a:t>
            </a:fld>
            <a:endParaRPr/>
          </a:p>
        </p:txBody>
      </p:sp>
      <p:pic>
        <p:nvPicPr>
          <p:cNvPr id="2" name="Picture 1">
            <a:extLst>
              <a:ext uri="{FF2B5EF4-FFF2-40B4-BE49-F238E27FC236}">
                <a16:creationId xmlns:a16="http://schemas.microsoft.com/office/drawing/2014/main" id="{1AED0390-F75E-4736-95EC-197FFBF0326E}"/>
              </a:ext>
            </a:extLst>
          </p:cNvPr>
          <p:cNvPicPr>
            <a:picLocks noChangeAspect="1"/>
          </p:cNvPicPr>
          <p:nvPr/>
        </p:nvPicPr>
        <p:blipFill>
          <a:blip r:embed="rId3"/>
          <a:stretch>
            <a:fillRect/>
          </a:stretch>
        </p:blipFill>
        <p:spPr>
          <a:xfrm>
            <a:off x="498121" y="647311"/>
            <a:ext cx="8017229" cy="6209631"/>
          </a:xfrm>
          <a:prstGeom prst="rect">
            <a:avLst/>
          </a:prstGeom>
        </p:spPr>
      </p:pic>
    </p:spTree>
    <p:extLst>
      <p:ext uri="{BB962C8B-B14F-4D97-AF65-F5344CB8AC3E}">
        <p14:creationId xmlns:p14="http://schemas.microsoft.com/office/powerpoint/2010/main" val="3482841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058"/>
            <a:ext cx="7886700" cy="646253"/>
          </a:xfrm>
          <a:prstGeom prst="rect">
            <a:avLst/>
          </a:prstGeom>
          <a:noFill/>
          <a:ln>
            <a:noFill/>
          </a:ln>
        </p:spPr>
        <p:txBody>
          <a:bodyPr spcFirstLastPara="1" wrap="square" lIns="91425" tIns="45700" rIns="91425" bIns="45700" anchor="ctr" anchorCtr="0">
            <a:noAutofit/>
          </a:bodyPr>
          <a:lstStyle/>
          <a:p>
            <a:pPr algn="ctr"/>
            <a:r>
              <a:rPr lang="fr-FR" dirty="0"/>
              <a:t>Opérations sur les  types numériques</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21</a:t>
            </a:fld>
            <a:endParaRPr/>
          </a:p>
        </p:txBody>
      </p:sp>
      <p:pic>
        <p:nvPicPr>
          <p:cNvPr id="3" name="Picture 2">
            <a:extLst>
              <a:ext uri="{FF2B5EF4-FFF2-40B4-BE49-F238E27FC236}">
                <a16:creationId xmlns:a16="http://schemas.microsoft.com/office/drawing/2014/main" id="{55DF9B1C-7EDF-4C5F-A978-71A8EF441962}"/>
              </a:ext>
            </a:extLst>
          </p:cNvPr>
          <p:cNvPicPr>
            <a:picLocks noChangeAspect="1"/>
          </p:cNvPicPr>
          <p:nvPr/>
        </p:nvPicPr>
        <p:blipFill>
          <a:blip r:embed="rId3"/>
          <a:stretch>
            <a:fillRect/>
          </a:stretch>
        </p:blipFill>
        <p:spPr>
          <a:xfrm>
            <a:off x="0" y="752112"/>
            <a:ext cx="9144000" cy="6059128"/>
          </a:xfrm>
          <a:prstGeom prst="rect">
            <a:avLst/>
          </a:prstGeom>
        </p:spPr>
      </p:pic>
    </p:spTree>
    <p:extLst>
      <p:ext uri="{BB962C8B-B14F-4D97-AF65-F5344CB8AC3E}">
        <p14:creationId xmlns:p14="http://schemas.microsoft.com/office/powerpoint/2010/main" val="710708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058"/>
            <a:ext cx="7886700" cy="646253"/>
          </a:xfrm>
          <a:prstGeom prst="rect">
            <a:avLst/>
          </a:prstGeom>
          <a:noFill/>
          <a:ln>
            <a:noFill/>
          </a:ln>
        </p:spPr>
        <p:txBody>
          <a:bodyPr spcFirstLastPara="1" wrap="square" lIns="91425" tIns="45700" rIns="91425" bIns="45700" anchor="ctr" anchorCtr="0">
            <a:noAutofit/>
          </a:bodyPr>
          <a:lstStyle/>
          <a:p>
            <a:pPr algn="ctr"/>
            <a:r>
              <a:rPr lang="fr-FR" dirty="0"/>
              <a:t>Opérations sur les chaînes de caractères</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22</a:t>
            </a:fld>
            <a:endParaRPr/>
          </a:p>
        </p:txBody>
      </p:sp>
      <p:pic>
        <p:nvPicPr>
          <p:cNvPr id="2" name="Picture 1">
            <a:extLst>
              <a:ext uri="{FF2B5EF4-FFF2-40B4-BE49-F238E27FC236}">
                <a16:creationId xmlns:a16="http://schemas.microsoft.com/office/drawing/2014/main" id="{F10DF030-0605-46AE-8C2E-E2ADB2835315}"/>
              </a:ext>
            </a:extLst>
          </p:cNvPr>
          <p:cNvPicPr>
            <a:picLocks noChangeAspect="1"/>
          </p:cNvPicPr>
          <p:nvPr/>
        </p:nvPicPr>
        <p:blipFill>
          <a:blip r:embed="rId3"/>
          <a:stretch>
            <a:fillRect/>
          </a:stretch>
        </p:blipFill>
        <p:spPr>
          <a:xfrm>
            <a:off x="39195" y="670414"/>
            <a:ext cx="9065610" cy="5517172"/>
          </a:xfrm>
          <a:prstGeom prst="rect">
            <a:avLst/>
          </a:prstGeom>
        </p:spPr>
      </p:pic>
    </p:spTree>
    <p:extLst>
      <p:ext uri="{BB962C8B-B14F-4D97-AF65-F5344CB8AC3E}">
        <p14:creationId xmlns:p14="http://schemas.microsoft.com/office/powerpoint/2010/main" val="1658401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058"/>
            <a:ext cx="7886700" cy="646253"/>
          </a:xfrm>
          <a:prstGeom prst="rect">
            <a:avLst/>
          </a:prstGeom>
          <a:noFill/>
          <a:ln>
            <a:noFill/>
          </a:ln>
        </p:spPr>
        <p:txBody>
          <a:bodyPr spcFirstLastPara="1" wrap="square" lIns="91425" tIns="45700" rIns="91425" bIns="45700" anchor="ctr" anchorCtr="0">
            <a:noAutofit/>
          </a:bodyPr>
          <a:lstStyle/>
          <a:p>
            <a:pPr algn="ctr"/>
            <a:r>
              <a:rPr lang="fr-FR" dirty="0"/>
              <a:t>Opérations illicites</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23</a:t>
            </a:fld>
            <a:endParaRPr/>
          </a:p>
        </p:txBody>
      </p:sp>
      <p:pic>
        <p:nvPicPr>
          <p:cNvPr id="3" name="Picture 2">
            <a:extLst>
              <a:ext uri="{FF2B5EF4-FFF2-40B4-BE49-F238E27FC236}">
                <a16:creationId xmlns:a16="http://schemas.microsoft.com/office/drawing/2014/main" id="{54EB0F9F-A6C8-4D7B-993D-4A69BD226496}"/>
              </a:ext>
            </a:extLst>
          </p:cNvPr>
          <p:cNvPicPr>
            <a:picLocks noChangeAspect="1"/>
          </p:cNvPicPr>
          <p:nvPr/>
        </p:nvPicPr>
        <p:blipFill>
          <a:blip r:embed="rId3"/>
          <a:stretch>
            <a:fillRect/>
          </a:stretch>
        </p:blipFill>
        <p:spPr>
          <a:xfrm>
            <a:off x="58620" y="1405468"/>
            <a:ext cx="9064844" cy="4030132"/>
          </a:xfrm>
          <a:prstGeom prst="rect">
            <a:avLst/>
          </a:prstGeom>
        </p:spPr>
      </p:pic>
    </p:spTree>
    <p:extLst>
      <p:ext uri="{BB962C8B-B14F-4D97-AF65-F5344CB8AC3E}">
        <p14:creationId xmlns:p14="http://schemas.microsoft.com/office/powerpoint/2010/main" val="2530978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058"/>
            <a:ext cx="7886700" cy="646253"/>
          </a:xfrm>
          <a:prstGeom prst="rect">
            <a:avLst/>
          </a:prstGeom>
          <a:noFill/>
          <a:ln>
            <a:noFill/>
          </a:ln>
        </p:spPr>
        <p:txBody>
          <a:bodyPr spcFirstLastPara="1" wrap="square" lIns="91425" tIns="45700" rIns="91425" bIns="45700" anchor="ctr" anchorCtr="0">
            <a:noAutofit/>
          </a:bodyPr>
          <a:lstStyle/>
          <a:p>
            <a:pPr algn="ctr"/>
            <a:r>
              <a:rPr lang="fr-FR" dirty="0"/>
              <a:t> La fonction </a:t>
            </a:r>
            <a:r>
              <a:rPr lang="fr-FR" i="1" dirty="0"/>
              <a:t>type()</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24</a:t>
            </a:fld>
            <a:endParaRPr/>
          </a:p>
        </p:txBody>
      </p:sp>
      <p:pic>
        <p:nvPicPr>
          <p:cNvPr id="7" name="Picture 6">
            <a:extLst>
              <a:ext uri="{FF2B5EF4-FFF2-40B4-BE49-F238E27FC236}">
                <a16:creationId xmlns:a16="http://schemas.microsoft.com/office/drawing/2014/main" id="{39530784-D879-4338-9989-7CCCE06358E2}"/>
              </a:ext>
            </a:extLst>
          </p:cNvPr>
          <p:cNvPicPr>
            <a:picLocks noChangeAspect="1"/>
          </p:cNvPicPr>
          <p:nvPr/>
        </p:nvPicPr>
        <p:blipFill>
          <a:blip r:embed="rId3"/>
          <a:stretch>
            <a:fillRect/>
          </a:stretch>
        </p:blipFill>
        <p:spPr>
          <a:xfrm>
            <a:off x="32174" y="1058333"/>
            <a:ext cx="9079652" cy="4741333"/>
          </a:xfrm>
          <a:prstGeom prst="rect">
            <a:avLst/>
          </a:prstGeom>
        </p:spPr>
      </p:pic>
    </p:spTree>
    <p:extLst>
      <p:ext uri="{BB962C8B-B14F-4D97-AF65-F5344CB8AC3E}">
        <p14:creationId xmlns:p14="http://schemas.microsoft.com/office/powerpoint/2010/main" val="4954255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058"/>
            <a:ext cx="7886700" cy="646253"/>
          </a:xfrm>
          <a:prstGeom prst="rect">
            <a:avLst/>
          </a:prstGeom>
          <a:noFill/>
          <a:ln>
            <a:noFill/>
          </a:ln>
        </p:spPr>
        <p:txBody>
          <a:bodyPr spcFirstLastPara="1" wrap="square" lIns="91425" tIns="45700" rIns="91425" bIns="45700" anchor="ctr" anchorCtr="0">
            <a:noAutofit/>
          </a:bodyPr>
          <a:lstStyle/>
          <a:p>
            <a:pPr algn="ctr"/>
            <a:r>
              <a:rPr lang="fr-FR" dirty="0"/>
              <a:t>Conversion de types</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25</a:t>
            </a:fld>
            <a:endParaRPr/>
          </a:p>
        </p:txBody>
      </p:sp>
      <p:pic>
        <p:nvPicPr>
          <p:cNvPr id="2" name="Picture 1">
            <a:extLst>
              <a:ext uri="{FF2B5EF4-FFF2-40B4-BE49-F238E27FC236}">
                <a16:creationId xmlns:a16="http://schemas.microsoft.com/office/drawing/2014/main" id="{1FEA7C6F-C947-44A9-BCAB-8FC09F07A384}"/>
              </a:ext>
            </a:extLst>
          </p:cNvPr>
          <p:cNvPicPr>
            <a:picLocks noChangeAspect="1"/>
          </p:cNvPicPr>
          <p:nvPr/>
        </p:nvPicPr>
        <p:blipFill>
          <a:blip r:embed="rId3"/>
          <a:stretch>
            <a:fillRect/>
          </a:stretch>
        </p:blipFill>
        <p:spPr>
          <a:xfrm>
            <a:off x="75616" y="793328"/>
            <a:ext cx="8992767" cy="5563022"/>
          </a:xfrm>
          <a:prstGeom prst="rect">
            <a:avLst/>
          </a:prstGeom>
        </p:spPr>
      </p:pic>
    </p:spTree>
    <p:extLst>
      <p:ext uri="{BB962C8B-B14F-4D97-AF65-F5344CB8AC3E}">
        <p14:creationId xmlns:p14="http://schemas.microsoft.com/office/powerpoint/2010/main" val="1760788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058"/>
            <a:ext cx="7886700" cy="646253"/>
          </a:xfrm>
          <a:prstGeom prst="rect">
            <a:avLst/>
          </a:prstGeom>
          <a:noFill/>
          <a:ln>
            <a:noFill/>
          </a:ln>
        </p:spPr>
        <p:txBody>
          <a:bodyPr spcFirstLastPara="1" wrap="square" lIns="91425" tIns="45700" rIns="91425" bIns="45700" anchor="ctr" anchorCtr="0">
            <a:noAutofit/>
          </a:bodyPr>
          <a:lstStyle/>
          <a:p>
            <a:pPr algn="ctr"/>
            <a:r>
              <a:rPr lang="fr-FR" dirty="0"/>
              <a:t>Notes</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26</a:t>
            </a:fld>
            <a:endParaRPr/>
          </a:p>
        </p:txBody>
      </p:sp>
      <p:pic>
        <p:nvPicPr>
          <p:cNvPr id="3" name="Picture 2">
            <a:extLst>
              <a:ext uri="{FF2B5EF4-FFF2-40B4-BE49-F238E27FC236}">
                <a16:creationId xmlns:a16="http://schemas.microsoft.com/office/drawing/2014/main" id="{138013BD-1AD0-4A78-B39A-0E668E6CD45B}"/>
              </a:ext>
            </a:extLst>
          </p:cNvPr>
          <p:cNvPicPr>
            <a:picLocks noChangeAspect="1"/>
          </p:cNvPicPr>
          <p:nvPr/>
        </p:nvPicPr>
        <p:blipFill>
          <a:blip r:embed="rId3"/>
          <a:stretch>
            <a:fillRect/>
          </a:stretch>
        </p:blipFill>
        <p:spPr>
          <a:xfrm>
            <a:off x="467477" y="639712"/>
            <a:ext cx="7886700" cy="1845823"/>
          </a:xfrm>
          <a:prstGeom prst="rect">
            <a:avLst/>
          </a:prstGeom>
        </p:spPr>
      </p:pic>
      <p:pic>
        <p:nvPicPr>
          <p:cNvPr id="4" name="Picture 3">
            <a:extLst>
              <a:ext uri="{FF2B5EF4-FFF2-40B4-BE49-F238E27FC236}">
                <a16:creationId xmlns:a16="http://schemas.microsoft.com/office/drawing/2014/main" id="{E8ED199A-A384-4867-B817-FF04232BF8DF}"/>
              </a:ext>
            </a:extLst>
          </p:cNvPr>
          <p:cNvPicPr>
            <a:picLocks noChangeAspect="1"/>
          </p:cNvPicPr>
          <p:nvPr/>
        </p:nvPicPr>
        <p:blipFill>
          <a:blip r:embed="rId4"/>
          <a:stretch>
            <a:fillRect/>
          </a:stretch>
        </p:blipFill>
        <p:spPr>
          <a:xfrm>
            <a:off x="552146" y="2622060"/>
            <a:ext cx="8083858" cy="4235940"/>
          </a:xfrm>
          <a:prstGeom prst="rect">
            <a:avLst/>
          </a:prstGeom>
        </p:spPr>
      </p:pic>
    </p:spTree>
    <p:extLst>
      <p:ext uri="{BB962C8B-B14F-4D97-AF65-F5344CB8AC3E}">
        <p14:creationId xmlns:p14="http://schemas.microsoft.com/office/powerpoint/2010/main" val="11895201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058"/>
            <a:ext cx="7886700" cy="646253"/>
          </a:xfrm>
          <a:prstGeom prst="rect">
            <a:avLst/>
          </a:prstGeom>
          <a:noFill/>
          <a:ln>
            <a:noFill/>
          </a:ln>
        </p:spPr>
        <p:txBody>
          <a:bodyPr spcFirstLastPara="1" wrap="square" lIns="91425" tIns="45700" rIns="91425" bIns="45700" anchor="ctr" anchorCtr="0">
            <a:noAutofit/>
          </a:bodyPr>
          <a:lstStyle/>
          <a:p>
            <a:pPr algn="ctr"/>
            <a:r>
              <a:rPr lang="fr-FR" dirty="0"/>
              <a:t>Exercice - Prédire le résultat : opérations</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27</a:t>
            </a:fld>
            <a:endParaRPr/>
          </a:p>
        </p:txBody>
      </p:sp>
      <p:pic>
        <p:nvPicPr>
          <p:cNvPr id="2" name="Picture 1">
            <a:extLst>
              <a:ext uri="{FF2B5EF4-FFF2-40B4-BE49-F238E27FC236}">
                <a16:creationId xmlns:a16="http://schemas.microsoft.com/office/drawing/2014/main" id="{ED6256E2-E246-4B57-A462-99E696E93BC6}"/>
              </a:ext>
            </a:extLst>
          </p:cNvPr>
          <p:cNvPicPr>
            <a:picLocks noChangeAspect="1"/>
          </p:cNvPicPr>
          <p:nvPr/>
        </p:nvPicPr>
        <p:blipFill>
          <a:blip r:embed="rId3"/>
          <a:stretch>
            <a:fillRect/>
          </a:stretch>
        </p:blipFill>
        <p:spPr>
          <a:xfrm>
            <a:off x="83552" y="1405467"/>
            <a:ext cx="9014770" cy="4030133"/>
          </a:xfrm>
          <a:prstGeom prst="rect">
            <a:avLst/>
          </a:prstGeom>
        </p:spPr>
      </p:pic>
    </p:spTree>
    <p:extLst>
      <p:ext uri="{BB962C8B-B14F-4D97-AF65-F5344CB8AC3E}">
        <p14:creationId xmlns:p14="http://schemas.microsoft.com/office/powerpoint/2010/main" val="8080985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78522"/>
            <a:ext cx="7886700" cy="646253"/>
          </a:xfrm>
          <a:prstGeom prst="rect">
            <a:avLst/>
          </a:prstGeom>
          <a:noFill/>
          <a:ln>
            <a:noFill/>
          </a:ln>
        </p:spPr>
        <p:txBody>
          <a:bodyPr spcFirstLastPara="1" wrap="square" lIns="91425" tIns="45700" rIns="91425" bIns="45700" anchor="ctr" anchorCtr="0">
            <a:noAutofit/>
          </a:bodyPr>
          <a:lstStyle/>
          <a:p>
            <a:pPr algn="ctr"/>
            <a:r>
              <a:rPr lang="fr-FR" sz="3600" dirty="0"/>
              <a:t>Prédire le résultat : opérations et conversions de types</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28</a:t>
            </a:fld>
            <a:endParaRPr/>
          </a:p>
        </p:txBody>
      </p:sp>
      <p:pic>
        <p:nvPicPr>
          <p:cNvPr id="3" name="Picture 2">
            <a:extLst>
              <a:ext uri="{FF2B5EF4-FFF2-40B4-BE49-F238E27FC236}">
                <a16:creationId xmlns:a16="http://schemas.microsoft.com/office/drawing/2014/main" id="{D1A6EB73-01C6-4AD7-A60A-4E631A789158}"/>
              </a:ext>
            </a:extLst>
          </p:cNvPr>
          <p:cNvPicPr>
            <a:picLocks noChangeAspect="1"/>
          </p:cNvPicPr>
          <p:nvPr/>
        </p:nvPicPr>
        <p:blipFill>
          <a:blip r:embed="rId3"/>
          <a:stretch>
            <a:fillRect/>
          </a:stretch>
        </p:blipFill>
        <p:spPr>
          <a:xfrm>
            <a:off x="33747" y="2150533"/>
            <a:ext cx="9076504" cy="2556933"/>
          </a:xfrm>
          <a:prstGeom prst="rect">
            <a:avLst/>
          </a:prstGeom>
        </p:spPr>
      </p:pic>
    </p:spTree>
    <p:extLst>
      <p:ext uri="{BB962C8B-B14F-4D97-AF65-F5344CB8AC3E}">
        <p14:creationId xmlns:p14="http://schemas.microsoft.com/office/powerpoint/2010/main" val="40596719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3 Affichage</a:t>
            </a:r>
          </a:p>
        </p:txBody>
      </p:sp>
    </p:spTree>
    <p:extLst>
      <p:ext uri="{BB962C8B-B14F-4D97-AF65-F5344CB8AC3E}">
        <p14:creationId xmlns:p14="http://schemas.microsoft.com/office/powerpoint/2010/main" val="423671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62910"/>
            <a:ext cx="7886700" cy="854075"/>
          </a:xfrm>
          <a:prstGeom prst="rect">
            <a:avLst/>
          </a:prstGeom>
          <a:noFill/>
          <a:ln>
            <a:noFill/>
          </a:ln>
        </p:spPr>
        <p:txBody>
          <a:bodyPr spcFirstLastPara="1" wrap="square" lIns="91425" tIns="45700" rIns="91425" bIns="45700" anchor="ctr" anchorCtr="0">
            <a:noAutofit/>
          </a:bodyPr>
          <a:lstStyle/>
          <a:p>
            <a:pPr algn="ctr"/>
            <a:r>
              <a:rPr lang="fr-FR" dirty="0"/>
              <a:t>C'est quoi Python ?</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3</a:t>
            </a:fld>
            <a:endParaRPr/>
          </a:p>
        </p:txBody>
      </p:sp>
      <p:pic>
        <p:nvPicPr>
          <p:cNvPr id="3" name="Picture 2">
            <a:extLst>
              <a:ext uri="{FF2B5EF4-FFF2-40B4-BE49-F238E27FC236}">
                <a16:creationId xmlns:a16="http://schemas.microsoft.com/office/drawing/2014/main" id="{010B5673-8398-4FDE-9CAD-BF741A72910C}"/>
              </a:ext>
            </a:extLst>
          </p:cNvPr>
          <p:cNvPicPr>
            <a:picLocks noChangeAspect="1"/>
          </p:cNvPicPr>
          <p:nvPr/>
        </p:nvPicPr>
        <p:blipFill>
          <a:blip r:embed="rId3"/>
          <a:stretch>
            <a:fillRect/>
          </a:stretch>
        </p:blipFill>
        <p:spPr>
          <a:xfrm>
            <a:off x="508000" y="1016985"/>
            <a:ext cx="8515350" cy="5841015"/>
          </a:xfrm>
          <a:prstGeom prst="rect">
            <a:avLst/>
          </a:prstGeom>
        </p:spPr>
      </p:pic>
    </p:spTree>
    <p:extLst>
      <p:ext uri="{BB962C8B-B14F-4D97-AF65-F5344CB8AC3E}">
        <p14:creationId xmlns:p14="http://schemas.microsoft.com/office/powerpoint/2010/main" val="14905064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78522"/>
            <a:ext cx="7886700" cy="646253"/>
          </a:xfrm>
          <a:prstGeom prst="rect">
            <a:avLst/>
          </a:prstGeom>
          <a:noFill/>
          <a:ln>
            <a:noFill/>
          </a:ln>
        </p:spPr>
        <p:txBody>
          <a:bodyPr spcFirstLastPara="1" wrap="square" lIns="91425" tIns="45700" rIns="91425" bIns="45700" anchor="ctr" anchorCtr="0">
            <a:noAutofit/>
          </a:bodyPr>
          <a:lstStyle/>
          <a:p>
            <a:pPr algn="ctr"/>
            <a:r>
              <a:rPr lang="fr-FR" sz="3600" dirty="0"/>
              <a:t>La fonction </a:t>
            </a:r>
            <a:r>
              <a:rPr lang="fr-FR" sz="3600" dirty="0" err="1"/>
              <a:t>print</a:t>
            </a:r>
            <a:r>
              <a:rPr lang="fr-FR" sz="3600" dirty="0"/>
              <a:t>()</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30</a:t>
            </a:fld>
            <a:endParaRPr/>
          </a:p>
        </p:txBody>
      </p:sp>
      <p:graphicFrame>
        <p:nvGraphicFramePr>
          <p:cNvPr id="4" name="Object 3">
            <a:extLst>
              <a:ext uri="{FF2B5EF4-FFF2-40B4-BE49-F238E27FC236}">
                <a16:creationId xmlns:a16="http://schemas.microsoft.com/office/drawing/2014/main" id="{349F8D6E-1D9A-4387-BE26-4D3B5BB16EE5}"/>
              </a:ext>
            </a:extLst>
          </p:cNvPr>
          <p:cNvGraphicFramePr>
            <a:graphicFrameLocks noChangeAspect="1"/>
          </p:cNvGraphicFramePr>
          <p:nvPr>
            <p:extLst>
              <p:ext uri="{D42A27DB-BD31-4B8C-83A1-F6EECF244321}">
                <p14:modId xmlns:p14="http://schemas.microsoft.com/office/powerpoint/2010/main" val="172966926"/>
              </p:ext>
            </p:extLst>
          </p:nvPr>
        </p:nvGraphicFramePr>
        <p:xfrm>
          <a:off x="0" y="882257"/>
          <a:ext cx="9144000" cy="5416611"/>
        </p:xfrm>
        <a:graphic>
          <a:graphicData uri="http://schemas.openxmlformats.org/presentationml/2006/ole">
            <mc:AlternateContent xmlns:mc="http://schemas.openxmlformats.org/markup-compatibility/2006">
              <mc:Choice xmlns:v="urn:schemas-microsoft-com:vml" Requires="v">
                <p:oleObj spid="_x0000_s2072" name="Bitmap Image" r:id="rId4" imgW="7296120" imgH="4334040" progId="Paint.Picture">
                  <p:embed/>
                </p:oleObj>
              </mc:Choice>
              <mc:Fallback>
                <p:oleObj name="Bitmap Image" r:id="rId4" imgW="7296120" imgH="4334040" progId="Paint.Picture">
                  <p:embed/>
                  <p:pic>
                    <p:nvPicPr>
                      <p:cNvPr id="0" name=""/>
                      <p:cNvPicPr/>
                      <p:nvPr/>
                    </p:nvPicPr>
                    <p:blipFill>
                      <a:blip r:embed="rId5"/>
                      <a:stretch>
                        <a:fillRect/>
                      </a:stretch>
                    </p:blipFill>
                    <p:spPr>
                      <a:xfrm>
                        <a:off x="0" y="882257"/>
                        <a:ext cx="9144000" cy="5416611"/>
                      </a:xfrm>
                      <a:prstGeom prst="rect">
                        <a:avLst/>
                      </a:prstGeom>
                    </p:spPr>
                  </p:pic>
                </p:oleObj>
              </mc:Fallback>
            </mc:AlternateContent>
          </a:graphicData>
        </a:graphic>
      </p:graphicFrame>
    </p:spTree>
    <p:extLst>
      <p:ext uri="{BB962C8B-B14F-4D97-AF65-F5344CB8AC3E}">
        <p14:creationId xmlns:p14="http://schemas.microsoft.com/office/powerpoint/2010/main" val="257653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34925"/>
            <a:ext cx="7886700" cy="646253"/>
          </a:xfrm>
          <a:prstGeom prst="rect">
            <a:avLst/>
          </a:prstGeom>
          <a:noFill/>
          <a:ln>
            <a:noFill/>
          </a:ln>
        </p:spPr>
        <p:txBody>
          <a:bodyPr spcFirstLastPara="1" wrap="square" lIns="91425" tIns="45700" rIns="91425" bIns="45700" anchor="ctr" anchorCtr="0">
            <a:noAutofit/>
          </a:bodyPr>
          <a:lstStyle/>
          <a:p>
            <a:pPr algn="ctr"/>
            <a:r>
              <a:rPr lang="fr-FR" sz="3600" dirty="0"/>
              <a:t>La fonction </a:t>
            </a:r>
            <a:r>
              <a:rPr lang="fr-FR" sz="3600" dirty="0" err="1"/>
              <a:t>print</a:t>
            </a:r>
            <a:r>
              <a:rPr lang="fr-FR" sz="3600" dirty="0"/>
              <a:t>()</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31</a:t>
            </a:fld>
            <a:endParaRPr/>
          </a:p>
        </p:txBody>
      </p:sp>
      <p:pic>
        <p:nvPicPr>
          <p:cNvPr id="3" name="Picture 2">
            <a:extLst>
              <a:ext uri="{FF2B5EF4-FFF2-40B4-BE49-F238E27FC236}">
                <a16:creationId xmlns:a16="http://schemas.microsoft.com/office/drawing/2014/main" id="{374E257A-E1FD-49D9-9382-6CE23907BB6D}"/>
              </a:ext>
            </a:extLst>
          </p:cNvPr>
          <p:cNvPicPr>
            <a:picLocks noChangeAspect="1"/>
          </p:cNvPicPr>
          <p:nvPr/>
        </p:nvPicPr>
        <p:blipFill>
          <a:blip r:embed="rId3"/>
          <a:stretch>
            <a:fillRect/>
          </a:stretch>
        </p:blipFill>
        <p:spPr>
          <a:xfrm>
            <a:off x="628650" y="773439"/>
            <a:ext cx="7690067" cy="6084561"/>
          </a:xfrm>
          <a:prstGeom prst="rect">
            <a:avLst/>
          </a:prstGeom>
        </p:spPr>
      </p:pic>
    </p:spTree>
    <p:extLst>
      <p:ext uri="{BB962C8B-B14F-4D97-AF65-F5344CB8AC3E}">
        <p14:creationId xmlns:p14="http://schemas.microsoft.com/office/powerpoint/2010/main" val="14715250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34925"/>
            <a:ext cx="7886700" cy="646253"/>
          </a:xfrm>
          <a:prstGeom prst="rect">
            <a:avLst/>
          </a:prstGeom>
          <a:noFill/>
          <a:ln>
            <a:noFill/>
          </a:ln>
        </p:spPr>
        <p:txBody>
          <a:bodyPr spcFirstLastPara="1" wrap="square" lIns="91425" tIns="45700" rIns="91425" bIns="45700" anchor="ctr" anchorCtr="0">
            <a:noAutofit/>
          </a:bodyPr>
          <a:lstStyle/>
          <a:p>
            <a:pPr algn="ctr"/>
            <a:r>
              <a:rPr lang="fr-FR" sz="3600" dirty="0"/>
              <a:t>La fonction </a:t>
            </a:r>
            <a:r>
              <a:rPr lang="fr-FR" sz="3600" dirty="0" err="1"/>
              <a:t>print</a:t>
            </a:r>
            <a:r>
              <a:rPr lang="fr-FR" sz="3600" dirty="0"/>
              <a:t>()</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32</a:t>
            </a:fld>
            <a:endParaRPr/>
          </a:p>
        </p:txBody>
      </p:sp>
      <p:pic>
        <p:nvPicPr>
          <p:cNvPr id="2" name="Picture 1">
            <a:extLst>
              <a:ext uri="{FF2B5EF4-FFF2-40B4-BE49-F238E27FC236}">
                <a16:creationId xmlns:a16="http://schemas.microsoft.com/office/drawing/2014/main" id="{FA2C1AEE-D95C-449D-A723-FC903F1C2DFA}"/>
              </a:ext>
            </a:extLst>
          </p:cNvPr>
          <p:cNvPicPr>
            <a:picLocks noChangeAspect="1"/>
          </p:cNvPicPr>
          <p:nvPr/>
        </p:nvPicPr>
        <p:blipFill>
          <a:blip r:embed="rId3"/>
          <a:stretch>
            <a:fillRect/>
          </a:stretch>
        </p:blipFill>
        <p:spPr>
          <a:xfrm>
            <a:off x="374848" y="681178"/>
            <a:ext cx="8238819" cy="6010014"/>
          </a:xfrm>
          <a:prstGeom prst="rect">
            <a:avLst/>
          </a:prstGeom>
        </p:spPr>
      </p:pic>
    </p:spTree>
    <p:extLst>
      <p:ext uri="{BB962C8B-B14F-4D97-AF65-F5344CB8AC3E}">
        <p14:creationId xmlns:p14="http://schemas.microsoft.com/office/powerpoint/2010/main" val="7328581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 Écriture formatée</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33</a:t>
            </a:fld>
            <a:endParaRPr/>
          </a:p>
        </p:txBody>
      </p:sp>
      <p:pic>
        <p:nvPicPr>
          <p:cNvPr id="3" name="Picture 2">
            <a:extLst>
              <a:ext uri="{FF2B5EF4-FFF2-40B4-BE49-F238E27FC236}">
                <a16:creationId xmlns:a16="http://schemas.microsoft.com/office/drawing/2014/main" id="{8A44B5EA-87AB-498E-AC35-ABC298754217}"/>
              </a:ext>
            </a:extLst>
          </p:cNvPr>
          <p:cNvPicPr>
            <a:picLocks noChangeAspect="1"/>
          </p:cNvPicPr>
          <p:nvPr/>
        </p:nvPicPr>
        <p:blipFill>
          <a:blip r:embed="rId3"/>
          <a:stretch>
            <a:fillRect/>
          </a:stretch>
        </p:blipFill>
        <p:spPr>
          <a:xfrm>
            <a:off x="985612" y="509352"/>
            <a:ext cx="7172775" cy="6347589"/>
          </a:xfrm>
          <a:prstGeom prst="rect">
            <a:avLst/>
          </a:prstGeom>
        </p:spPr>
      </p:pic>
    </p:spTree>
    <p:extLst>
      <p:ext uri="{BB962C8B-B14F-4D97-AF65-F5344CB8AC3E}">
        <p14:creationId xmlns:p14="http://schemas.microsoft.com/office/powerpoint/2010/main" val="41707288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 Écriture formatée</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34</a:t>
            </a:fld>
            <a:endParaRPr/>
          </a:p>
        </p:txBody>
      </p:sp>
      <p:pic>
        <p:nvPicPr>
          <p:cNvPr id="2" name="Picture 1">
            <a:extLst>
              <a:ext uri="{FF2B5EF4-FFF2-40B4-BE49-F238E27FC236}">
                <a16:creationId xmlns:a16="http://schemas.microsoft.com/office/drawing/2014/main" id="{D11DE1C2-BF4A-4014-A438-37A7F8EB144F}"/>
              </a:ext>
            </a:extLst>
          </p:cNvPr>
          <p:cNvPicPr>
            <a:picLocks noChangeAspect="1"/>
          </p:cNvPicPr>
          <p:nvPr/>
        </p:nvPicPr>
        <p:blipFill>
          <a:blip r:embed="rId3"/>
          <a:stretch>
            <a:fillRect/>
          </a:stretch>
        </p:blipFill>
        <p:spPr>
          <a:xfrm>
            <a:off x="0" y="737247"/>
            <a:ext cx="9144000" cy="5903259"/>
          </a:xfrm>
          <a:prstGeom prst="rect">
            <a:avLst/>
          </a:prstGeom>
        </p:spPr>
      </p:pic>
    </p:spTree>
    <p:extLst>
      <p:ext uri="{BB962C8B-B14F-4D97-AF65-F5344CB8AC3E}">
        <p14:creationId xmlns:p14="http://schemas.microsoft.com/office/powerpoint/2010/main" val="38436420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 Écriture formatée</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35</a:t>
            </a:fld>
            <a:endParaRPr/>
          </a:p>
        </p:txBody>
      </p:sp>
      <p:pic>
        <p:nvPicPr>
          <p:cNvPr id="3" name="Picture 2">
            <a:extLst>
              <a:ext uri="{FF2B5EF4-FFF2-40B4-BE49-F238E27FC236}">
                <a16:creationId xmlns:a16="http://schemas.microsoft.com/office/drawing/2014/main" id="{036F134F-C8B6-480C-A714-A6A59ACDBE4D}"/>
              </a:ext>
            </a:extLst>
          </p:cNvPr>
          <p:cNvPicPr>
            <a:picLocks noChangeAspect="1"/>
          </p:cNvPicPr>
          <p:nvPr/>
        </p:nvPicPr>
        <p:blipFill>
          <a:blip r:embed="rId3"/>
          <a:stretch>
            <a:fillRect/>
          </a:stretch>
        </p:blipFill>
        <p:spPr>
          <a:xfrm>
            <a:off x="1041915" y="561375"/>
            <a:ext cx="7060169" cy="6296625"/>
          </a:xfrm>
          <a:prstGeom prst="rect">
            <a:avLst/>
          </a:prstGeom>
        </p:spPr>
      </p:pic>
    </p:spTree>
    <p:extLst>
      <p:ext uri="{BB962C8B-B14F-4D97-AF65-F5344CB8AC3E}">
        <p14:creationId xmlns:p14="http://schemas.microsoft.com/office/powerpoint/2010/main" val="4663113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 Écriture formatée</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36</a:t>
            </a:fld>
            <a:endParaRPr/>
          </a:p>
        </p:txBody>
      </p:sp>
      <p:pic>
        <p:nvPicPr>
          <p:cNvPr id="2" name="Picture 1">
            <a:extLst>
              <a:ext uri="{FF2B5EF4-FFF2-40B4-BE49-F238E27FC236}">
                <a16:creationId xmlns:a16="http://schemas.microsoft.com/office/drawing/2014/main" id="{C6777D29-1D67-4C6C-BD2C-A4E8F17AAEEA}"/>
              </a:ext>
            </a:extLst>
          </p:cNvPr>
          <p:cNvPicPr>
            <a:picLocks noChangeAspect="1"/>
          </p:cNvPicPr>
          <p:nvPr/>
        </p:nvPicPr>
        <p:blipFill>
          <a:blip r:embed="rId3"/>
          <a:stretch>
            <a:fillRect/>
          </a:stretch>
        </p:blipFill>
        <p:spPr>
          <a:xfrm>
            <a:off x="149412" y="596513"/>
            <a:ext cx="8845176" cy="6261487"/>
          </a:xfrm>
          <a:prstGeom prst="rect">
            <a:avLst/>
          </a:prstGeom>
        </p:spPr>
      </p:pic>
    </p:spTree>
    <p:extLst>
      <p:ext uri="{BB962C8B-B14F-4D97-AF65-F5344CB8AC3E}">
        <p14:creationId xmlns:p14="http://schemas.microsoft.com/office/powerpoint/2010/main" val="2448311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 Écriture formatée</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37</a:t>
            </a:fld>
            <a:endParaRPr/>
          </a:p>
        </p:txBody>
      </p:sp>
      <p:pic>
        <p:nvPicPr>
          <p:cNvPr id="3" name="Picture 2">
            <a:extLst>
              <a:ext uri="{FF2B5EF4-FFF2-40B4-BE49-F238E27FC236}">
                <a16:creationId xmlns:a16="http://schemas.microsoft.com/office/drawing/2014/main" id="{F6CD7853-32EF-408B-AA5F-E5E670A7DD1F}"/>
              </a:ext>
            </a:extLst>
          </p:cNvPr>
          <p:cNvPicPr>
            <a:picLocks noChangeAspect="1"/>
          </p:cNvPicPr>
          <p:nvPr/>
        </p:nvPicPr>
        <p:blipFill>
          <a:blip r:embed="rId3"/>
          <a:stretch>
            <a:fillRect/>
          </a:stretch>
        </p:blipFill>
        <p:spPr>
          <a:xfrm>
            <a:off x="302647" y="596513"/>
            <a:ext cx="8538706" cy="6251553"/>
          </a:xfrm>
          <a:prstGeom prst="rect">
            <a:avLst/>
          </a:prstGeom>
        </p:spPr>
      </p:pic>
    </p:spTree>
    <p:extLst>
      <p:ext uri="{BB962C8B-B14F-4D97-AF65-F5344CB8AC3E}">
        <p14:creationId xmlns:p14="http://schemas.microsoft.com/office/powerpoint/2010/main" val="22586324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 Écriture formatée</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38</a:t>
            </a:fld>
            <a:endParaRPr/>
          </a:p>
        </p:txBody>
      </p:sp>
      <p:pic>
        <p:nvPicPr>
          <p:cNvPr id="2" name="Picture 1">
            <a:extLst>
              <a:ext uri="{FF2B5EF4-FFF2-40B4-BE49-F238E27FC236}">
                <a16:creationId xmlns:a16="http://schemas.microsoft.com/office/drawing/2014/main" id="{D448AB71-414F-4C8D-9BE7-8C483012EFAA}"/>
              </a:ext>
            </a:extLst>
          </p:cNvPr>
          <p:cNvPicPr>
            <a:picLocks noChangeAspect="1"/>
          </p:cNvPicPr>
          <p:nvPr/>
        </p:nvPicPr>
        <p:blipFill>
          <a:blip r:embed="rId3"/>
          <a:stretch>
            <a:fillRect/>
          </a:stretch>
        </p:blipFill>
        <p:spPr>
          <a:xfrm>
            <a:off x="71702" y="938341"/>
            <a:ext cx="8915665" cy="5783134"/>
          </a:xfrm>
          <a:prstGeom prst="rect">
            <a:avLst/>
          </a:prstGeom>
        </p:spPr>
      </p:pic>
    </p:spTree>
    <p:extLst>
      <p:ext uri="{BB962C8B-B14F-4D97-AF65-F5344CB8AC3E}">
        <p14:creationId xmlns:p14="http://schemas.microsoft.com/office/powerpoint/2010/main" val="26434985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Note sur le vocabulaire et la syntaxe</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39</a:t>
            </a:fld>
            <a:endParaRPr/>
          </a:p>
        </p:txBody>
      </p:sp>
      <p:pic>
        <p:nvPicPr>
          <p:cNvPr id="3" name="Picture 2">
            <a:extLst>
              <a:ext uri="{FF2B5EF4-FFF2-40B4-BE49-F238E27FC236}">
                <a16:creationId xmlns:a16="http://schemas.microsoft.com/office/drawing/2014/main" id="{260702A9-8CED-4B56-80D3-2B0DD302F134}"/>
              </a:ext>
            </a:extLst>
          </p:cNvPr>
          <p:cNvPicPr>
            <a:picLocks noChangeAspect="1"/>
          </p:cNvPicPr>
          <p:nvPr/>
        </p:nvPicPr>
        <p:blipFill>
          <a:blip r:embed="rId3"/>
          <a:stretch>
            <a:fillRect/>
          </a:stretch>
        </p:blipFill>
        <p:spPr>
          <a:xfrm>
            <a:off x="38628" y="1303867"/>
            <a:ext cx="9105372" cy="4216399"/>
          </a:xfrm>
          <a:prstGeom prst="rect">
            <a:avLst/>
          </a:prstGeom>
        </p:spPr>
      </p:pic>
    </p:spTree>
    <p:extLst>
      <p:ext uri="{BB962C8B-B14F-4D97-AF65-F5344CB8AC3E}">
        <p14:creationId xmlns:p14="http://schemas.microsoft.com/office/powerpoint/2010/main" val="1828100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62910"/>
            <a:ext cx="7886700" cy="854075"/>
          </a:xfrm>
          <a:prstGeom prst="rect">
            <a:avLst/>
          </a:prstGeom>
          <a:noFill/>
          <a:ln>
            <a:noFill/>
          </a:ln>
        </p:spPr>
        <p:txBody>
          <a:bodyPr spcFirstLastPara="1" wrap="square" lIns="91425" tIns="45700" rIns="91425" bIns="45700" anchor="ctr" anchorCtr="0">
            <a:noAutofit/>
          </a:bodyPr>
          <a:lstStyle/>
          <a:p>
            <a:pPr algn="ctr"/>
            <a:r>
              <a:rPr lang="fr-FR" dirty="0"/>
              <a:t>Installer Python</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4</a:t>
            </a:fld>
            <a:endParaRPr/>
          </a:p>
        </p:txBody>
      </p:sp>
    </p:spTree>
    <p:extLst>
      <p:ext uri="{BB962C8B-B14F-4D97-AF65-F5344CB8AC3E}">
        <p14:creationId xmlns:p14="http://schemas.microsoft.com/office/powerpoint/2010/main" val="39973397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4 Listes</a:t>
            </a:r>
            <a:endParaRPr dirty="0"/>
          </a:p>
        </p:txBody>
      </p:sp>
    </p:spTree>
    <p:extLst>
      <p:ext uri="{BB962C8B-B14F-4D97-AF65-F5344CB8AC3E}">
        <p14:creationId xmlns:p14="http://schemas.microsoft.com/office/powerpoint/2010/main" val="39793083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Définition</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41</a:t>
            </a:fld>
            <a:endParaRPr/>
          </a:p>
        </p:txBody>
      </p:sp>
      <p:pic>
        <p:nvPicPr>
          <p:cNvPr id="2" name="Picture 1">
            <a:extLst>
              <a:ext uri="{FF2B5EF4-FFF2-40B4-BE49-F238E27FC236}">
                <a16:creationId xmlns:a16="http://schemas.microsoft.com/office/drawing/2014/main" id="{A1267DA0-62E2-4A6F-9ED6-1C4C981EE3D5}"/>
              </a:ext>
            </a:extLst>
          </p:cNvPr>
          <p:cNvPicPr>
            <a:picLocks noChangeAspect="1"/>
          </p:cNvPicPr>
          <p:nvPr/>
        </p:nvPicPr>
        <p:blipFill>
          <a:blip r:embed="rId3"/>
          <a:stretch>
            <a:fillRect/>
          </a:stretch>
        </p:blipFill>
        <p:spPr>
          <a:xfrm>
            <a:off x="-1270" y="1084383"/>
            <a:ext cx="9145270" cy="4689883"/>
          </a:xfrm>
          <a:prstGeom prst="rect">
            <a:avLst/>
          </a:prstGeom>
        </p:spPr>
      </p:pic>
    </p:spTree>
    <p:extLst>
      <p:ext uri="{BB962C8B-B14F-4D97-AF65-F5344CB8AC3E}">
        <p14:creationId xmlns:p14="http://schemas.microsoft.com/office/powerpoint/2010/main" val="24844936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Utilisation</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42</a:t>
            </a:fld>
            <a:endParaRPr/>
          </a:p>
        </p:txBody>
      </p:sp>
      <p:pic>
        <p:nvPicPr>
          <p:cNvPr id="3" name="Picture 2">
            <a:extLst>
              <a:ext uri="{FF2B5EF4-FFF2-40B4-BE49-F238E27FC236}">
                <a16:creationId xmlns:a16="http://schemas.microsoft.com/office/drawing/2014/main" id="{AB607279-FDC8-46E6-B0CC-2DBF4110FA3A}"/>
              </a:ext>
            </a:extLst>
          </p:cNvPr>
          <p:cNvPicPr>
            <a:picLocks noChangeAspect="1"/>
          </p:cNvPicPr>
          <p:nvPr/>
        </p:nvPicPr>
        <p:blipFill>
          <a:blip r:embed="rId3"/>
          <a:stretch>
            <a:fillRect/>
          </a:stretch>
        </p:blipFill>
        <p:spPr>
          <a:xfrm>
            <a:off x="245015" y="596513"/>
            <a:ext cx="8417033" cy="6158189"/>
          </a:xfrm>
          <a:prstGeom prst="rect">
            <a:avLst/>
          </a:prstGeom>
        </p:spPr>
      </p:pic>
    </p:spTree>
    <p:extLst>
      <p:ext uri="{BB962C8B-B14F-4D97-AF65-F5344CB8AC3E}">
        <p14:creationId xmlns:p14="http://schemas.microsoft.com/office/powerpoint/2010/main" val="19985559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Opération sur les listes</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43</a:t>
            </a:fld>
            <a:endParaRPr/>
          </a:p>
        </p:txBody>
      </p:sp>
      <p:pic>
        <p:nvPicPr>
          <p:cNvPr id="2" name="Picture 1">
            <a:extLst>
              <a:ext uri="{FF2B5EF4-FFF2-40B4-BE49-F238E27FC236}">
                <a16:creationId xmlns:a16="http://schemas.microsoft.com/office/drawing/2014/main" id="{D08B747B-62B6-4DC4-AA8B-49488CBCED8D}"/>
              </a:ext>
            </a:extLst>
          </p:cNvPr>
          <p:cNvPicPr>
            <a:picLocks noChangeAspect="1"/>
          </p:cNvPicPr>
          <p:nvPr/>
        </p:nvPicPr>
        <p:blipFill>
          <a:blip r:embed="rId3"/>
          <a:stretch>
            <a:fillRect/>
          </a:stretch>
        </p:blipFill>
        <p:spPr>
          <a:xfrm>
            <a:off x="47977" y="1473201"/>
            <a:ext cx="9087553" cy="3894666"/>
          </a:xfrm>
          <a:prstGeom prst="rect">
            <a:avLst/>
          </a:prstGeom>
        </p:spPr>
      </p:pic>
    </p:spTree>
    <p:extLst>
      <p:ext uri="{BB962C8B-B14F-4D97-AF65-F5344CB8AC3E}">
        <p14:creationId xmlns:p14="http://schemas.microsoft.com/office/powerpoint/2010/main" val="210041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Opération sur les listes</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44</a:t>
            </a:fld>
            <a:endParaRPr/>
          </a:p>
        </p:txBody>
      </p:sp>
      <p:pic>
        <p:nvPicPr>
          <p:cNvPr id="3" name="Picture 2">
            <a:extLst>
              <a:ext uri="{FF2B5EF4-FFF2-40B4-BE49-F238E27FC236}">
                <a16:creationId xmlns:a16="http://schemas.microsoft.com/office/drawing/2014/main" id="{103A5800-8BEB-4AB8-9A8F-7E4175A29810}"/>
              </a:ext>
            </a:extLst>
          </p:cNvPr>
          <p:cNvPicPr>
            <a:picLocks noChangeAspect="1"/>
          </p:cNvPicPr>
          <p:nvPr/>
        </p:nvPicPr>
        <p:blipFill>
          <a:blip r:embed="rId3"/>
          <a:stretch>
            <a:fillRect/>
          </a:stretch>
        </p:blipFill>
        <p:spPr>
          <a:xfrm>
            <a:off x="775348" y="570117"/>
            <a:ext cx="7886700" cy="6287883"/>
          </a:xfrm>
          <a:prstGeom prst="rect">
            <a:avLst/>
          </a:prstGeom>
        </p:spPr>
      </p:pic>
    </p:spTree>
    <p:extLst>
      <p:ext uri="{BB962C8B-B14F-4D97-AF65-F5344CB8AC3E}">
        <p14:creationId xmlns:p14="http://schemas.microsoft.com/office/powerpoint/2010/main" val="3275932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Indiçage négatif</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45</a:t>
            </a:fld>
            <a:endParaRPr/>
          </a:p>
        </p:txBody>
      </p:sp>
      <p:pic>
        <p:nvPicPr>
          <p:cNvPr id="2" name="Picture 1">
            <a:extLst>
              <a:ext uri="{FF2B5EF4-FFF2-40B4-BE49-F238E27FC236}">
                <a16:creationId xmlns:a16="http://schemas.microsoft.com/office/drawing/2014/main" id="{33102B53-7D04-4644-81EA-860BE3E74DB0}"/>
              </a:ext>
            </a:extLst>
          </p:cNvPr>
          <p:cNvPicPr>
            <a:picLocks noChangeAspect="1"/>
          </p:cNvPicPr>
          <p:nvPr/>
        </p:nvPicPr>
        <p:blipFill>
          <a:blip r:embed="rId3"/>
          <a:stretch>
            <a:fillRect/>
          </a:stretch>
        </p:blipFill>
        <p:spPr>
          <a:xfrm>
            <a:off x="812801" y="723640"/>
            <a:ext cx="7073292" cy="6134360"/>
          </a:xfrm>
          <a:prstGeom prst="rect">
            <a:avLst/>
          </a:prstGeom>
        </p:spPr>
      </p:pic>
    </p:spTree>
    <p:extLst>
      <p:ext uri="{BB962C8B-B14F-4D97-AF65-F5344CB8AC3E}">
        <p14:creationId xmlns:p14="http://schemas.microsoft.com/office/powerpoint/2010/main" val="21799117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Tranches</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46</a:t>
            </a:fld>
            <a:endParaRPr/>
          </a:p>
        </p:txBody>
      </p:sp>
      <p:pic>
        <p:nvPicPr>
          <p:cNvPr id="3" name="Picture 2">
            <a:extLst>
              <a:ext uri="{FF2B5EF4-FFF2-40B4-BE49-F238E27FC236}">
                <a16:creationId xmlns:a16="http://schemas.microsoft.com/office/drawing/2014/main" id="{1AD3E086-0698-4A8E-83B3-2D442D2A3268}"/>
              </a:ext>
            </a:extLst>
          </p:cNvPr>
          <p:cNvPicPr>
            <a:picLocks noChangeAspect="1"/>
          </p:cNvPicPr>
          <p:nvPr/>
        </p:nvPicPr>
        <p:blipFill>
          <a:blip r:embed="rId3"/>
          <a:stretch>
            <a:fillRect/>
          </a:stretch>
        </p:blipFill>
        <p:spPr>
          <a:xfrm>
            <a:off x="1392" y="659556"/>
            <a:ext cx="9142607" cy="5538044"/>
          </a:xfrm>
          <a:prstGeom prst="rect">
            <a:avLst/>
          </a:prstGeom>
        </p:spPr>
      </p:pic>
    </p:spTree>
    <p:extLst>
      <p:ext uri="{BB962C8B-B14F-4D97-AF65-F5344CB8AC3E}">
        <p14:creationId xmlns:p14="http://schemas.microsoft.com/office/powerpoint/2010/main" val="36916717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Tranches</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47</a:t>
            </a:fld>
            <a:endParaRPr/>
          </a:p>
        </p:txBody>
      </p:sp>
      <p:pic>
        <p:nvPicPr>
          <p:cNvPr id="2" name="Picture 1">
            <a:extLst>
              <a:ext uri="{FF2B5EF4-FFF2-40B4-BE49-F238E27FC236}">
                <a16:creationId xmlns:a16="http://schemas.microsoft.com/office/drawing/2014/main" id="{17E2289B-24D4-4C07-9E21-9D7B7D59835F}"/>
              </a:ext>
            </a:extLst>
          </p:cNvPr>
          <p:cNvPicPr>
            <a:picLocks noChangeAspect="1"/>
          </p:cNvPicPr>
          <p:nvPr/>
        </p:nvPicPr>
        <p:blipFill>
          <a:blip r:embed="rId3"/>
          <a:stretch>
            <a:fillRect/>
          </a:stretch>
        </p:blipFill>
        <p:spPr>
          <a:xfrm>
            <a:off x="-18852" y="772951"/>
            <a:ext cx="9162852" cy="5323049"/>
          </a:xfrm>
          <a:prstGeom prst="rect">
            <a:avLst/>
          </a:prstGeom>
        </p:spPr>
      </p:pic>
    </p:spTree>
    <p:extLst>
      <p:ext uri="{BB962C8B-B14F-4D97-AF65-F5344CB8AC3E}">
        <p14:creationId xmlns:p14="http://schemas.microsoft.com/office/powerpoint/2010/main" val="700910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Fonction </a:t>
            </a:r>
            <a:r>
              <a:rPr lang="fr-FR" dirty="0" err="1"/>
              <a:t>len</a:t>
            </a:r>
            <a:r>
              <a:rPr lang="fr-FR" dirty="0"/>
              <a:t>()</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48</a:t>
            </a:fld>
            <a:endParaRPr/>
          </a:p>
        </p:txBody>
      </p:sp>
      <p:pic>
        <p:nvPicPr>
          <p:cNvPr id="3" name="Picture 2">
            <a:extLst>
              <a:ext uri="{FF2B5EF4-FFF2-40B4-BE49-F238E27FC236}">
                <a16:creationId xmlns:a16="http://schemas.microsoft.com/office/drawing/2014/main" id="{3605C0A3-8CA5-4973-9F81-52C93AEA9277}"/>
              </a:ext>
            </a:extLst>
          </p:cNvPr>
          <p:cNvPicPr>
            <a:picLocks noChangeAspect="1"/>
          </p:cNvPicPr>
          <p:nvPr/>
        </p:nvPicPr>
        <p:blipFill>
          <a:blip r:embed="rId3"/>
          <a:stretch>
            <a:fillRect/>
          </a:stretch>
        </p:blipFill>
        <p:spPr>
          <a:xfrm>
            <a:off x="1931" y="2116667"/>
            <a:ext cx="9115570" cy="2641600"/>
          </a:xfrm>
          <a:prstGeom prst="rect">
            <a:avLst/>
          </a:prstGeom>
        </p:spPr>
      </p:pic>
    </p:spTree>
    <p:extLst>
      <p:ext uri="{BB962C8B-B14F-4D97-AF65-F5344CB8AC3E}">
        <p14:creationId xmlns:p14="http://schemas.microsoft.com/office/powerpoint/2010/main" val="373895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Fonction range() et </a:t>
            </a:r>
            <a:r>
              <a:rPr lang="fr-FR" dirty="0" err="1"/>
              <a:t>list</a:t>
            </a:r>
            <a:r>
              <a:rPr lang="fr-FR" dirty="0"/>
              <a:t>()</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49</a:t>
            </a:fld>
            <a:endParaRPr/>
          </a:p>
        </p:txBody>
      </p:sp>
      <p:pic>
        <p:nvPicPr>
          <p:cNvPr id="4" name="Picture 3">
            <a:extLst>
              <a:ext uri="{FF2B5EF4-FFF2-40B4-BE49-F238E27FC236}">
                <a16:creationId xmlns:a16="http://schemas.microsoft.com/office/drawing/2014/main" id="{2832C3BB-15C9-4868-A103-BA2505899F27}"/>
              </a:ext>
            </a:extLst>
          </p:cNvPr>
          <p:cNvPicPr>
            <a:picLocks noChangeAspect="1"/>
          </p:cNvPicPr>
          <p:nvPr/>
        </p:nvPicPr>
        <p:blipFill>
          <a:blip r:embed="rId3"/>
          <a:stretch>
            <a:fillRect/>
          </a:stretch>
        </p:blipFill>
        <p:spPr>
          <a:xfrm>
            <a:off x="726967" y="596513"/>
            <a:ext cx="7935081" cy="6263262"/>
          </a:xfrm>
          <a:prstGeom prst="rect">
            <a:avLst/>
          </a:prstGeom>
        </p:spPr>
      </p:pic>
    </p:spTree>
    <p:extLst>
      <p:ext uri="{BB962C8B-B14F-4D97-AF65-F5344CB8AC3E}">
        <p14:creationId xmlns:p14="http://schemas.microsoft.com/office/powerpoint/2010/main" val="2068510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62910"/>
            <a:ext cx="7886700" cy="854075"/>
          </a:xfrm>
          <a:prstGeom prst="rect">
            <a:avLst/>
          </a:prstGeom>
          <a:noFill/>
          <a:ln>
            <a:noFill/>
          </a:ln>
        </p:spPr>
        <p:txBody>
          <a:bodyPr spcFirstLastPara="1" wrap="square" lIns="91425" tIns="45700" rIns="91425" bIns="45700" anchor="ctr" anchorCtr="0">
            <a:noAutofit/>
          </a:bodyPr>
          <a:lstStyle/>
          <a:p>
            <a:pPr algn="ctr"/>
            <a:r>
              <a:rPr lang="fr-FR" dirty="0"/>
              <a:t>Introduction au </a:t>
            </a:r>
            <a:r>
              <a:rPr lang="fr-FR" i="1" dirty="0" err="1"/>
              <a:t>shell</a:t>
            </a:r>
            <a:endParaRPr lang="fr-FR" dirty="0"/>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5</a:t>
            </a:fld>
            <a:endParaRPr/>
          </a:p>
        </p:txBody>
      </p:sp>
      <p:pic>
        <p:nvPicPr>
          <p:cNvPr id="2" name="Picture 1">
            <a:extLst>
              <a:ext uri="{FF2B5EF4-FFF2-40B4-BE49-F238E27FC236}">
                <a16:creationId xmlns:a16="http://schemas.microsoft.com/office/drawing/2014/main" id="{D4A95F03-1B57-41A2-9BDE-DF6308DCFE47}"/>
              </a:ext>
            </a:extLst>
          </p:cNvPr>
          <p:cNvPicPr>
            <a:picLocks noChangeAspect="1"/>
          </p:cNvPicPr>
          <p:nvPr/>
        </p:nvPicPr>
        <p:blipFill>
          <a:blip r:embed="rId3"/>
          <a:stretch>
            <a:fillRect/>
          </a:stretch>
        </p:blipFill>
        <p:spPr>
          <a:xfrm>
            <a:off x="0" y="1254051"/>
            <a:ext cx="9010846" cy="4909681"/>
          </a:xfrm>
          <a:prstGeom prst="rect">
            <a:avLst/>
          </a:prstGeom>
        </p:spPr>
      </p:pic>
    </p:spTree>
    <p:extLst>
      <p:ext uri="{BB962C8B-B14F-4D97-AF65-F5344CB8AC3E}">
        <p14:creationId xmlns:p14="http://schemas.microsoft.com/office/powerpoint/2010/main" val="37673280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Fonction range() et </a:t>
            </a:r>
            <a:r>
              <a:rPr lang="fr-FR" dirty="0" err="1"/>
              <a:t>list</a:t>
            </a:r>
            <a:r>
              <a:rPr lang="fr-FR" dirty="0"/>
              <a:t>()</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50</a:t>
            </a:fld>
            <a:endParaRPr/>
          </a:p>
        </p:txBody>
      </p:sp>
      <p:pic>
        <p:nvPicPr>
          <p:cNvPr id="2" name="Picture 1">
            <a:extLst>
              <a:ext uri="{FF2B5EF4-FFF2-40B4-BE49-F238E27FC236}">
                <a16:creationId xmlns:a16="http://schemas.microsoft.com/office/drawing/2014/main" id="{B5ADB632-8E8F-4149-9194-1E699D2991F1}"/>
              </a:ext>
            </a:extLst>
          </p:cNvPr>
          <p:cNvPicPr>
            <a:picLocks noChangeAspect="1"/>
          </p:cNvPicPr>
          <p:nvPr/>
        </p:nvPicPr>
        <p:blipFill>
          <a:blip r:embed="rId3"/>
          <a:stretch>
            <a:fillRect/>
          </a:stretch>
        </p:blipFill>
        <p:spPr>
          <a:xfrm>
            <a:off x="-1" y="1549399"/>
            <a:ext cx="9108017" cy="3852333"/>
          </a:xfrm>
          <a:prstGeom prst="rect">
            <a:avLst/>
          </a:prstGeom>
        </p:spPr>
      </p:pic>
    </p:spTree>
    <p:extLst>
      <p:ext uri="{BB962C8B-B14F-4D97-AF65-F5344CB8AC3E}">
        <p14:creationId xmlns:p14="http://schemas.microsoft.com/office/powerpoint/2010/main" val="15569765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 Listes de listes</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51</a:t>
            </a:fld>
            <a:endParaRPr/>
          </a:p>
        </p:txBody>
      </p:sp>
      <p:pic>
        <p:nvPicPr>
          <p:cNvPr id="3" name="Picture 2">
            <a:extLst>
              <a:ext uri="{FF2B5EF4-FFF2-40B4-BE49-F238E27FC236}">
                <a16:creationId xmlns:a16="http://schemas.microsoft.com/office/drawing/2014/main" id="{986AC825-069D-4D70-B1F0-034659A8F3D7}"/>
              </a:ext>
            </a:extLst>
          </p:cNvPr>
          <p:cNvPicPr>
            <a:picLocks noChangeAspect="1"/>
          </p:cNvPicPr>
          <p:nvPr/>
        </p:nvPicPr>
        <p:blipFill>
          <a:blip r:embed="rId3"/>
          <a:stretch>
            <a:fillRect/>
          </a:stretch>
        </p:blipFill>
        <p:spPr>
          <a:xfrm>
            <a:off x="845393" y="630599"/>
            <a:ext cx="7113273" cy="6090876"/>
          </a:xfrm>
          <a:prstGeom prst="rect">
            <a:avLst/>
          </a:prstGeom>
        </p:spPr>
      </p:pic>
    </p:spTree>
    <p:extLst>
      <p:ext uri="{BB962C8B-B14F-4D97-AF65-F5344CB8AC3E}">
        <p14:creationId xmlns:p14="http://schemas.microsoft.com/office/powerpoint/2010/main" val="25212249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Exercice</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52</a:t>
            </a:fld>
            <a:endParaRPr/>
          </a:p>
        </p:txBody>
      </p:sp>
      <p:pic>
        <p:nvPicPr>
          <p:cNvPr id="2" name="Picture 1">
            <a:extLst>
              <a:ext uri="{FF2B5EF4-FFF2-40B4-BE49-F238E27FC236}">
                <a16:creationId xmlns:a16="http://schemas.microsoft.com/office/drawing/2014/main" id="{B94FCF56-3FCA-44B0-91AA-9D1FCEF63C43}"/>
              </a:ext>
            </a:extLst>
          </p:cNvPr>
          <p:cNvPicPr>
            <a:picLocks noChangeAspect="1"/>
          </p:cNvPicPr>
          <p:nvPr/>
        </p:nvPicPr>
        <p:blipFill>
          <a:blip r:embed="rId3"/>
          <a:stretch>
            <a:fillRect/>
          </a:stretch>
        </p:blipFill>
        <p:spPr>
          <a:xfrm>
            <a:off x="81020" y="1989666"/>
            <a:ext cx="9062980" cy="2878667"/>
          </a:xfrm>
          <a:prstGeom prst="rect">
            <a:avLst/>
          </a:prstGeom>
        </p:spPr>
      </p:pic>
    </p:spTree>
    <p:extLst>
      <p:ext uri="{BB962C8B-B14F-4D97-AF65-F5344CB8AC3E}">
        <p14:creationId xmlns:p14="http://schemas.microsoft.com/office/powerpoint/2010/main" val="7344804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5 Boucles et comparaisons</a:t>
            </a:r>
          </a:p>
        </p:txBody>
      </p:sp>
    </p:spTree>
    <p:extLst>
      <p:ext uri="{BB962C8B-B14F-4D97-AF65-F5344CB8AC3E}">
        <p14:creationId xmlns:p14="http://schemas.microsoft.com/office/powerpoint/2010/main" val="41501959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Boucle for</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54</a:t>
            </a:fld>
            <a:endParaRPr/>
          </a:p>
        </p:txBody>
      </p:sp>
      <p:pic>
        <p:nvPicPr>
          <p:cNvPr id="4" name="Picture 3">
            <a:extLst>
              <a:ext uri="{FF2B5EF4-FFF2-40B4-BE49-F238E27FC236}">
                <a16:creationId xmlns:a16="http://schemas.microsoft.com/office/drawing/2014/main" id="{31A20916-DA86-4330-8467-D619D1CDF1FE}"/>
              </a:ext>
            </a:extLst>
          </p:cNvPr>
          <p:cNvPicPr>
            <a:picLocks noChangeAspect="1"/>
          </p:cNvPicPr>
          <p:nvPr/>
        </p:nvPicPr>
        <p:blipFill>
          <a:blip r:embed="rId3"/>
          <a:stretch>
            <a:fillRect/>
          </a:stretch>
        </p:blipFill>
        <p:spPr>
          <a:xfrm>
            <a:off x="481952" y="626634"/>
            <a:ext cx="8587592" cy="6094841"/>
          </a:xfrm>
          <a:prstGeom prst="rect">
            <a:avLst/>
          </a:prstGeom>
        </p:spPr>
      </p:pic>
    </p:spTree>
    <p:extLst>
      <p:ext uri="{BB962C8B-B14F-4D97-AF65-F5344CB8AC3E}">
        <p14:creationId xmlns:p14="http://schemas.microsoft.com/office/powerpoint/2010/main" val="19130028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Boucle for</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55</a:t>
            </a:fld>
            <a:endParaRPr/>
          </a:p>
        </p:txBody>
      </p:sp>
      <p:pic>
        <p:nvPicPr>
          <p:cNvPr id="2" name="Picture 1">
            <a:extLst>
              <a:ext uri="{FF2B5EF4-FFF2-40B4-BE49-F238E27FC236}">
                <a16:creationId xmlns:a16="http://schemas.microsoft.com/office/drawing/2014/main" id="{E2F9A9FC-3AAE-4911-B7AC-5BF22EC6D4B2}"/>
              </a:ext>
            </a:extLst>
          </p:cNvPr>
          <p:cNvPicPr>
            <a:picLocks noChangeAspect="1"/>
          </p:cNvPicPr>
          <p:nvPr/>
        </p:nvPicPr>
        <p:blipFill>
          <a:blip r:embed="rId3"/>
          <a:stretch>
            <a:fillRect/>
          </a:stretch>
        </p:blipFill>
        <p:spPr>
          <a:xfrm>
            <a:off x="769010" y="568930"/>
            <a:ext cx="7409345" cy="6289070"/>
          </a:xfrm>
          <a:prstGeom prst="rect">
            <a:avLst/>
          </a:prstGeom>
        </p:spPr>
      </p:pic>
    </p:spTree>
    <p:extLst>
      <p:ext uri="{BB962C8B-B14F-4D97-AF65-F5344CB8AC3E}">
        <p14:creationId xmlns:p14="http://schemas.microsoft.com/office/powerpoint/2010/main" val="28711709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Boucle for</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56</a:t>
            </a:fld>
            <a:endParaRPr/>
          </a:p>
        </p:txBody>
      </p:sp>
      <p:pic>
        <p:nvPicPr>
          <p:cNvPr id="3" name="Picture 2">
            <a:extLst>
              <a:ext uri="{FF2B5EF4-FFF2-40B4-BE49-F238E27FC236}">
                <a16:creationId xmlns:a16="http://schemas.microsoft.com/office/drawing/2014/main" id="{7DC1595D-EAE3-47BC-B941-896B8254D04E}"/>
              </a:ext>
            </a:extLst>
          </p:cNvPr>
          <p:cNvPicPr>
            <a:picLocks noChangeAspect="1"/>
          </p:cNvPicPr>
          <p:nvPr/>
        </p:nvPicPr>
        <p:blipFill>
          <a:blip r:embed="rId3"/>
          <a:stretch>
            <a:fillRect/>
          </a:stretch>
        </p:blipFill>
        <p:spPr>
          <a:xfrm>
            <a:off x="59564" y="765563"/>
            <a:ext cx="8973700" cy="5821504"/>
          </a:xfrm>
          <a:prstGeom prst="rect">
            <a:avLst/>
          </a:prstGeom>
        </p:spPr>
      </p:pic>
    </p:spTree>
    <p:extLst>
      <p:ext uri="{BB962C8B-B14F-4D97-AF65-F5344CB8AC3E}">
        <p14:creationId xmlns:p14="http://schemas.microsoft.com/office/powerpoint/2010/main" val="7109900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Boucle for</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57</a:t>
            </a:fld>
            <a:endParaRPr/>
          </a:p>
        </p:txBody>
      </p:sp>
      <p:pic>
        <p:nvPicPr>
          <p:cNvPr id="2" name="Picture 1">
            <a:extLst>
              <a:ext uri="{FF2B5EF4-FFF2-40B4-BE49-F238E27FC236}">
                <a16:creationId xmlns:a16="http://schemas.microsoft.com/office/drawing/2014/main" id="{D05624EB-4A8D-478C-A4E6-82BA6F513997}"/>
              </a:ext>
            </a:extLst>
          </p:cNvPr>
          <p:cNvPicPr>
            <a:picLocks noChangeAspect="1"/>
          </p:cNvPicPr>
          <p:nvPr/>
        </p:nvPicPr>
        <p:blipFill>
          <a:blip r:embed="rId3"/>
          <a:stretch>
            <a:fillRect/>
          </a:stretch>
        </p:blipFill>
        <p:spPr>
          <a:xfrm>
            <a:off x="901710" y="596513"/>
            <a:ext cx="7143945" cy="6167820"/>
          </a:xfrm>
          <a:prstGeom prst="rect">
            <a:avLst/>
          </a:prstGeom>
        </p:spPr>
      </p:pic>
    </p:spTree>
    <p:extLst>
      <p:ext uri="{BB962C8B-B14F-4D97-AF65-F5344CB8AC3E}">
        <p14:creationId xmlns:p14="http://schemas.microsoft.com/office/powerpoint/2010/main" val="38020634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Fonction range()</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58</a:t>
            </a:fld>
            <a:endParaRPr/>
          </a:p>
        </p:txBody>
      </p:sp>
      <p:pic>
        <p:nvPicPr>
          <p:cNvPr id="3" name="Picture 2">
            <a:extLst>
              <a:ext uri="{FF2B5EF4-FFF2-40B4-BE49-F238E27FC236}">
                <a16:creationId xmlns:a16="http://schemas.microsoft.com/office/drawing/2014/main" id="{0E5BE2A2-7CA4-40EE-9ADE-9110CD591624}"/>
              </a:ext>
            </a:extLst>
          </p:cNvPr>
          <p:cNvPicPr>
            <a:picLocks noChangeAspect="1"/>
          </p:cNvPicPr>
          <p:nvPr/>
        </p:nvPicPr>
        <p:blipFill>
          <a:blip r:embed="rId3"/>
          <a:stretch>
            <a:fillRect/>
          </a:stretch>
        </p:blipFill>
        <p:spPr>
          <a:xfrm>
            <a:off x="4096" y="1149377"/>
            <a:ext cx="9139903" cy="4658755"/>
          </a:xfrm>
          <a:prstGeom prst="rect">
            <a:avLst/>
          </a:prstGeom>
        </p:spPr>
      </p:pic>
    </p:spTree>
    <p:extLst>
      <p:ext uri="{BB962C8B-B14F-4D97-AF65-F5344CB8AC3E}">
        <p14:creationId xmlns:p14="http://schemas.microsoft.com/office/powerpoint/2010/main" val="24586599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Fonction range()</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59</a:t>
            </a:fld>
            <a:endParaRPr/>
          </a:p>
        </p:txBody>
      </p:sp>
      <p:pic>
        <p:nvPicPr>
          <p:cNvPr id="2" name="Picture 1">
            <a:extLst>
              <a:ext uri="{FF2B5EF4-FFF2-40B4-BE49-F238E27FC236}">
                <a16:creationId xmlns:a16="http://schemas.microsoft.com/office/drawing/2014/main" id="{3C73CE70-4EB9-4B86-B07D-62EB9A850CE8}"/>
              </a:ext>
            </a:extLst>
          </p:cNvPr>
          <p:cNvPicPr>
            <a:picLocks noChangeAspect="1"/>
          </p:cNvPicPr>
          <p:nvPr/>
        </p:nvPicPr>
        <p:blipFill>
          <a:blip r:embed="rId3"/>
          <a:stretch>
            <a:fillRect/>
          </a:stretch>
        </p:blipFill>
        <p:spPr>
          <a:xfrm>
            <a:off x="38793" y="1253067"/>
            <a:ext cx="9101967" cy="4334933"/>
          </a:xfrm>
          <a:prstGeom prst="rect">
            <a:avLst/>
          </a:prstGeom>
        </p:spPr>
      </p:pic>
    </p:spTree>
    <p:extLst>
      <p:ext uri="{BB962C8B-B14F-4D97-AF65-F5344CB8AC3E}">
        <p14:creationId xmlns:p14="http://schemas.microsoft.com/office/powerpoint/2010/main" val="1588606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62910"/>
            <a:ext cx="7886700" cy="854075"/>
          </a:xfrm>
          <a:prstGeom prst="rect">
            <a:avLst/>
          </a:prstGeom>
          <a:noFill/>
          <a:ln>
            <a:noFill/>
          </a:ln>
        </p:spPr>
        <p:txBody>
          <a:bodyPr spcFirstLastPara="1" wrap="square" lIns="91425" tIns="45700" rIns="91425" bIns="45700" anchor="ctr" anchorCtr="0">
            <a:noAutofit/>
          </a:bodyPr>
          <a:lstStyle/>
          <a:p>
            <a:pPr algn="ctr"/>
            <a:r>
              <a:rPr lang="fr-FR" dirty="0"/>
              <a:t>Premier contact avec Python</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6</a:t>
            </a:fld>
            <a:endParaRPr/>
          </a:p>
        </p:txBody>
      </p:sp>
      <p:pic>
        <p:nvPicPr>
          <p:cNvPr id="2" name="Picture 1">
            <a:extLst>
              <a:ext uri="{FF2B5EF4-FFF2-40B4-BE49-F238E27FC236}">
                <a16:creationId xmlns:a16="http://schemas.microsoft.com/office/drawing/2014/main" id="{9ECB3B45-12C9-45CE-941F-102E6E531100}"/>
              </a:ext>
            </a:extLst>
          </p:cNvPr>
          <p:cNvPicPr>
            <a:picLocks noChangeAspect="1"/>
          </p:cNvPicPr>
          <p:nvPr/>
        </p:nvPicPr>
        <p:blipFill>
          <a:blip r:embed="rId3"/>
          <a:stretch>
            <a:fillRect/>
          </a:stretch>
        </p:blipFill>
        <p:spPr>
          <a:xfrm>
            <a:off x="382073" y="1016985"/>
            <a:ext cx="8374721" cy="3250215"/>
          </a:xfrm>
          <a:prstGeom prst="rect">
            <a:avLst/>
          </a:prstGeom>
        </p:spPr>
      </p:pic>
      <p:pic>
        <p:nvPicPr>
          <p:cNvPr id="3" name="Picture 2">
            <a:extLst>
              <a:ext uri="{FF2B5EF4-FFF2-40B4-BE49-F238E27FC236}">
                <a16:creationId xmlns:a16="http://schemas.microsoft.com/office/drawing/2014/main" id="{920F1A02-BCC1-45E0-9B53-58891ADD671F}"/>
              </a:ext>
            </a:extLst>
          </p:cNvPr>
          <p:cNvPicPr>
            <a:picLocks noChangeAspect="1"/>
          </p:cNvPicPr>
          <p:nvPr/>
        </p:nvPicPr>
        <p:blipFill>
          <a:blip r:embed="rId4"/>
          <a:stretch>
            <a:fillRect/>
          </a:stretch>
        </p:blipFill>
        <p:spPr>
          <a:xfrm>
            <a:off x="628650" y="4430589"/>
            <a:ext cx="8007350" cy="1975146"/>
          </a:xfrm>
          <a:prstGeom prst="rect">
            <a:avLst/>
          </a:prstGeom>
        </p:spPr>
      </p:pic>
    </p:spTree>
    <p:extLst>
      <p:ext uri="{BB962C8B-B14F-4D97-AF65-F5344CB8AC3E}">
        <p14:creationId xmlns:p14="http://schemas.microsoft.com/office/powerpoint/2010/main" val="3341681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 Nommage de la variable d'itération</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60</a:t>
            </a:fld>
            <a:endParaRPr/>
          </a:p>
        </p:txBody>
      </p:sp>
      <p:pic>
        <p:nvPicPr>
          <p:cNvPr id="3" name="Picture 2">
            <a:extLst>
              <a:ext uri="{FF2B5EF4-FFF2-40B4-BE49-F238E27FC236}">
                <a16:creationId xmlns:a16="http://schemas.microsoft.com/office/drawing/2014/main" id="{29BC4918-873B-4A2A-85C4-FCAF9DE10057}"/>
              </a:ext>
            </a:extLst>
          </p:cNvPr>
          <p:cNvPicPr>
            <a:picLocks noChangeAspect="1"/>
          </p:cNvPicPr>
          <p:nvPr/>
        </p:nvPicPr>
        <p:blipFill>
          <a:blip r:embed="rId3"/>
          <a:stretch>
            <a:fillRect/>
          </a:stretch>
        </p:blipFill>
        <p:spPr>
          <a:xfrm>
            <a:off x="67733" y="1769533"/>
            <a:ext cx="9008534" cy="3318934"/>
          </a:xfrm>
          <a:prstGeom prst="rect">
            <a:avLst/>
          </a:prstGeom>
        </p:spPr>
      </p:pic>
    </p:spTree>
    <p:extLst>
      <p:ext uri="{BB962C8B-B14F-4D97-AF65-F5344CB8AC3E}">
        <p14:creationId xmlns:p14="http://schemas.microsoft.com/office/powerpoint/2010/main" val="29620887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Itération sur les indices</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61</a:t>
            </a:fld>
            <a:endParaRPr/>
          </a:p>
        </p:txBody>
      </p:sp>
      <p:pic>
        <p:nvPicPr>
          <p:cNvPr id="2" name="Picture 1">
            <a:extLst>
              <a:ext uri="{FF2B5EF4-FFF2-40B4-BE49-F238E27FC236}">
                <a16:creationId xmlns:a16="http://schemas.microsoft.com/office/drawing/2014/main" id="{A3DDCB76-0E7F-4DDC-9ECF-334A6FAA3620}"/>
              </a:ext>
            </a:extLst>
          </p:cNvPr>
          <p:cNvPicPr>
            <a:picLocks noChangeAspect="1"/>
          </p:cNvPicPr>
          <p:nvPr/>
        </p:nvPicPr>
        <p:blipFill>
          <a:blip r:embed="rId3"/>
          <a:stretch>
            <a:fillRect/>
          </a:stretch>
        </p:blipFill>
        <p:spPr>
          <a:xfrm>
            <a:off x="628650" y="596513"/>
            <a:ext cx="7886700" cy="6202623"/>
          </a:xfrm>
          <a:prstGeom prst="rect">
            <a:avLst/>
          </a:prstGeom>
        </p:spPr>
      </p:pic>
    </p:spTree>
    <p:extLst>
      <p:ext uri="{BB962C8B-B14F-4D97-AF65-F5344CB8AC3E}">
        <p14:creationId xmlns:p14="http://schemas.microsoft.com/office/powerpoint/2010/main" val="11112876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Itération sur les indices</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62</a:t>
            </a:fld>
            <a:endParaRPr/>
          </a:p>
        </p:txBody>
      </p:sp>
      <p:pic>
        <p:nvPicPr>
          <p:cNvPr id="3" name="Picture 2">
            <a:extLst>
              <a:ext uri="{FF2B5EF4-FFF2-40B4-BE49-F238E27FC236}">
                <a16:creationId xmlns:a16="http://schemas.microsoft.com/office/drawing/2014/main" id="{546A0E5A-98BD-47F8-96D9-683F8782F186}"/>
              </a:ext>
            </a:extLst>
          </p:cNvPr>
          <p:cNvPicPr>
            <a:picLocks noChangeAspect="1"/>
          </p:cNvPicPr>
          <p:nvPr/>
        </p:nvPicPr>
        <p:blipFill>
          <a:blip r:embed="rId3"/>
          <a:stretch>
            <a:fillRect/>
          </a:stretch>
        </p:blipFill>
        <p:spPr>
          <a:xfrm>
            <a:off x="201615" y="763051"/>
            <a:ext cx="8740770" cy="5958424"/>
          </a:xfrm>
          <a:prstGeom prst="rect">
            <a:avLst/>
          </a:prstGeom>
        </p:spPr>
      </p:pic>
    </p:spTree>
    <p:extLst>
      <p:ext uri="{BB962C8B-B14F-4D97-AF65-F5344CB8AC3E}">
        <p14:creationId xmlns:p14="http://schemas.microsoft.com/office/powerpoint/2010/main" val="17157131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Comparaisons</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63</a:t>
            </a:fld>
            <a:endParaRPr/>
          </a:p>
        </p:txBody>
      </p:sp>
      <p:pic>
        <p:nvPicPr>
          <p:cNvPr id="2" name="Picture 1">
            <a:extLst>
              <a:ext uri="{FF2B5EF4-FFF2-40B4-BE49-F238E27FC236}">
                <a16:creationId xmlns:a16="http://schemas.microsoft.com/office/drawing/2014/main" id="{A28550B3-6748-4FCE-827E-25C5F45D05AF}"/>
              </a:ext>
            </a:extLst>
          </p:cNvPr>
          <p:cNvPicPr>
            <a:picLocks noChangeAspect="1"/>
          </p:cNvPicPr>
          <p:nvPr/>
        </p:nvPicPr>
        <p:blipFill>
          <a:blip r:embed="rId3"/>
          <a:stretch>
            <a:fillRect/>
          </a:stretch>
        </p:blipFill>
        <p:spPr>
          <a:xfrm>
            <a:off x="1209198" y="596513"/>
            <a:ext cx="6725603" cy="6292714"/>
          </a:xfrm>
          <a:prstGeom prst="rect">
            <a:avLst/>
          </a:prstGeom>
        </p:spPr>
      </p:pic>
    </p:spTree>
    <p:extLst>
      <p:ext uri="{BB962C8B-B14F-4D97-AF65-F5344CB8AC3E}">
        <p14:creationId xmlns:p14="http://schemas.microsoft.com/office/powerpoint/2010/main" val="34381879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Comparaisons</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64</a:t>
            </a:fld>
            <a:endParaRPr/>
          </a:p>
        </p:txBody>
      </p:sp>
      <p:pic>
        <p:nvPicPr>
          <p:cNvPr id="3" name="Picture 2">
            <a:extLst>
              <a:ext uri="{FF2B5EF4-FFF2-40B4-BE49-F238E27FC236}">
                <a16:creationId xmlns:a16="http://schemas.microsoft.com/office/drawing/2014/main" id="{858C2AA2-D35B-4D0D-AB27-9EB1B8FF1116}"/>
              </a:ext>
            </a:extLst>
          </p:cNvPr>
          <p:cNvPicPr>
            <a:picLocks noChangeAspect="1"/>
          </p:cNvPicPr>
          <p:nvPr/>
        </p:nvPicPr>
        <p:blipFill>
          <a:blip r:embed="rId3"/>
          <a:stretch>
            <a:fillRect/>
          </a:stretch>
        </p:blipFill>
        <p:spPr>
          <a:xfrm>
            <a:off x="24991" y="1403202"/>
            <a:ext cx="9102075" cy="4167863"/>
          </a:xfrm>
          <a:prstGeom prst="rect">
            <a:avLst/>
          </a:prstGeom>
        </p:spPr>
      </p:pic>
    </p:spTree>
    <p:extLst>
      <p:ext uri="{BB962C8B-B14F-4D97-AF65-F5344CB8AC3E}">
        <p14:creationId xmlns:p14="http://schemas.microsoft.com/office/powerpoint/2010/main" val="33912068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Comparaisons</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65</a:t>
            </a:fld>
            <a:endParaRPr/>
          </a:p>
        </p:txBody>
      </p:sp>
      <p:pic>
        <p:nvPicPr>
          <p:cNvPr id="2" name="Picture 1">
            <a:extLst>
              <a:ext uri="{FF2B5EF4-FFF2-40B4-BE49-F238E27FC236}">
                <a16:creationId xmlns:a16="http://schemas.microsoft.com/office/drawing/2014/main" id="{339C9602-0F89-4965-8D33-2B791F845984}"/>
              </a:ext>
            </a:extLst>
          </p:cNvPr>
          <p:cNvPicPr>
            <a:picLocks noChangeAspect="1"/>
          </p:cNvPicPr>
          <p:nvPr/>
        </p:nvPicPr>
        <p:blipFill>
          <a:blip r:embed="rId3"/>
          <a:stretch>
            <a:fillRect/>
          </a:stretch>
        </p:blipFill>
        <p:spPr>
          <a:xfrm>
            <a:off x="274014" y="665800"/>
            <a:ext cx="8529128" cy="6192200"/>
          </a:xfrm>
          <a:prstGeom prst="rect">
            <a:avLst/>
          </a:prstGeom>
        </p:spPr>
      </p:pic>
    </p:spTree>
    <p:extLst>
      <p:ext uri="{BB962C8B-B14F-4D97-AF65-F5344CB8AC3E}">
        <p14:creationId xmlns:p14="http://schemas.microsoft.com/office/powerpoint/2010/main" val="38222812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Boucles </a:t>
            </a:r>
            <a:r>
              <a:rPr lang="fr-FR" dirty="0" err="1"/>
              <a:t>while</a:t>
            </a:r>
            <a:endParaRPr lang="fr-FR" dirty="0"/>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66</a:t>
            </a:fld>
            <a:endParaRPr/>
          </a:p>
        </p:txBody>
      </p:sp>
      <p:pic>
        <p:nvPicPr>
          <p:cNvPr id="6" name="Picture 5">
            <a:extLst>
              <a:ext uri="{FF2B5EF4-FFF2-40B4-BE49-F238E27FC236}">
                <a16:creationId xmlns:a16="http://schemas.microsoft.com/office/drawing/2014/main" id="{15277A2F-C4DC-4B95-841C-0A09D2059824}"/>
              </a:ext>
            </a:extLst>
          </p:cNvPr>
          <p:cNvPicPr>
            <a:picLocks noChangeAspect="1"/>
          </p:cNvPicPr>
          <p:nvPr/>
        </p:nvPicPr>
        <p:blipFill>
          <a:blip r:embed="rId3"/>
          <a:stretch>
            <a:fillRect/>
          </a:stretch>
        </p:blipFill>
        <p:spPr>
          <a:xfrm>
            <a:off x="99244" y="664185"/>
            <a:ext cx="8945511" cy="5742964"/>
          </a:xfrm>
          <a:prstGeom prst="rect">
            <a:avLst/>
          </a:prstGeom>
        </p:spPr>
      </p:pic>
    </p:spTree>
    <p:extLst>
      <p:ext uri="{BB962C8B-B14F-4D97-AF65-F5344CB8AC3E}">
        <p14:creationId xmlns:p14="http://schemas.microsoft.com/office/powerpoint/2010/main" val="29089364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Boucles </a:t>
            </a:r>
            <a:r>
              <a:rPr lang="fr-FR" dirty="0" err="1"/>
              <a:t>while</a:t>
            </a:r>
            <a:endParaRPr lang="fr-FR" dirty="0"/>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67</a:t>
            </a:fld>
            <a:endParaRPr/>
          </a:p>
        </p:txBody>
      </p:sp>
      <p:pic>
        <p:nvPicPr>
          <p:cNvPr id="2" name="Picture 1">
            <a:extLst>
              <a:ext uri="{FF2B5EF4-FFF2-40B4-BE49-F238E27FC236}">
                <a16:creationId xmlns:a16="http://schemas.microsoft.com/office/drawing/2014/main" id="{8FEA3C1F-DA23-4E34-BAEE-9059DB04DB0A}"/>
              </a:ext>
            </a:extLst>
          </p:cNvPr>
          <p:cNvPicPr>
            <a:picLocks noChangeAspect="1"/>
          </p:cNvPicPr>
          <p:nvPr/>
        </p:nvPicPr>
        <p:blipFill>
          <a:blip r:embed="rId3"/>
          <a:stretch>
            <a:fillRect/>
          </a:stretch>
        </p:blipFill>
        <p:spPr>
          <a:xfrm>
            <a:off x="1007424" y="531136"/>
            <a:ext cx="7129152" cy="6271917"/>
          </a:xfrm>
          <a:prstGeom prst="rect">
            <a:avLst/>
          </a:prstGeom>
        </p:spPr>
      </p:pic>
    </p:spTree>
    <p:extLst>
      <p:ext uri="{BB962C8B-B14F-4D97-AF65-F5344CB8AC3E}">
        <p14:creationId xmlns:p14="http://schemas.microsoft.com/office/powerpoint/2010/main" val="18716587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Exercices</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68</a:t>
            </a:fld>
            <a:endParaRPr/>
          </a:p>
        </p:txBody>
      </p:sp>
      <p:pic>
        <p:nvPicPr>
          <p:cNvPr id="3" name="Picture 2">
            <a:extLst>
              <a:ext uri="{FF2B5EF4-FFF2-40B4-BE49-F238E27FC236}">
                <a16:creationId xmlns:a16="http://schemas.microsoft.com/office/drawing/2014/main" id="{F70E21C5-5BC0-4C0A-B0B1-FFC295046A38}"/>
              </a:ext>
            </a:extLst>
          </p:cNvPr>
          <p:cNvPicPr>
            <a:picLocks noChangeAspect="1"/>
          </p:cNvPicPr>
          <p:nvPr/>
        </p:nvPicPr>
        <p:blipFill>
          <a:blip r:embed="rId3"/>
          <a:stretch>
            <a:fillRect/>
          </a:stretch>
        </p:blipFill>
        <p:spPr>
          <a:xfrm>
            <a:off x="530333" y="382103"/>
            <a:ext cx="8172260" cy="6475897"/>
          </a:xfrm>
          <a:prstGeom prst="rect">
            <a:avLst/>
          </a:prstGeom>
        </p:spPr>
      </p:pic>
    </p:spTree>
    <p:extLst>
      <p:ext uri="{BB962C8B-B14F-4D97-AF65-F5344CB8AC3E}">
        <p14:creationId xmlns:p14="http://schemas.microsoft.com/office/powerpoint/2010/main" val="27676908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Exercices</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69</a:t>
            </a:fld>
            <a:endParaRPr/>
          </a:p>
        </p:txBody>
      </p:sp>
      <p:pic>
        <p:nvPicPr>
          <p:cNvPr id="5" name="Picture 4">
            <a:extLst>
              <a:ext uri="{FF2B5EF4-FFF2-40B4-BE49-F238E27FC236}">
                <a16:creationId xmlns:a16="http://schemas.microsoft.com/office/drawing/2014/main" id="{DC240D6B-297B-4F76-A4F3-1C4B21D9798A}"/>
              </a:ext>
            </a:extLst>
          </p:cNvPr>
          <p:cNvPicPr>
            <a:picLocks noChangeAspect="1"/>
          </p:cNvPicPr>
          <p:nvPr/>
        </p:nvPicPr>
        <p:blipFill>
          <a:blip r:embed="rId3"/>
          <a:stretch>
            <a:fillRect/>
          </a:stretch>
        </p:blipFill>
        <p:spPr>
          <a:xfrm>
            <a:off x="581132" y="382103"/>
            <a:ext cx="8172260" cy="6475897"/>
          </a:xfrm>
          <a:prstGeom prst="rect">
            <a:avLst/>
          </a:prstGeom>
        </p:spPr>
      </p:pic>
    </p:spTree>
    <p:extLst>
      <p:ext uri="{BB962C8B-B14F-4D97-AF65-F5344CB8AC3E}">
        <p14:creationId xmlns:p14="http://schemas.microsoft.com/office/powerpoint/2010/main" val="4128067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62910"/>
            <a:ext cx="7886700" cy="854075"/>
          </a:xfrm>
          <a:prstGeom prst="rect">
            <a:avLst/>
          </a:prstGeom>
          <a:noFill/>
          <a:ln>
            <a:noFill/>
          </a:ln>
        </p:spPr>
        <p:txBody>
          <a:bodyPr spcFirstLastPara="1" wrap="square" lIns="91425" tIns="45700" rIns="91425" bIns="45700" anchor="ctr" anchorCtr="0">
            <a:noAutofit/>
          </a:bodyPr>
          <a:lstStyle/>
          <a:p>
            <a:pPr algn="ctr"/>
            <a:r>
              <a:rPr lang="fr-FR" dirty="0"/>
              <a:t>Premier contact avec Python</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7</a:t>
            </a:fld>
            <a:endParaRPr/>
          </a:p>
        </p:txBody>
      </p:sp>
      <p:pic>
        <p:nvPicPr>
          <p:cNvPr id="4" name="Picture 3">
            <a:extLst>
              <a:ext uri="{FF2B5EF4-FFF2-40B4-BE49-F238E27FC236}">
                <a16:creationId xmlns:a16="http://schemas.microsoft.com/office/drawing/2014/main" id="{230E5821-6C7E-435A-A2EB-145E85C01183}"/>
              </a:ext>
            </a:extLst>
          </p:cNvPr>
          <p:cNvPicPr>
            <a:picLocks noChangeAspect="1"/>
          </p:cNvPicPr>
          <p:nvPr/>
        </p:nvPicPr>
        <p:blipFill>
          <a:blip r:embed="rId3"/>
          <a:stretch>
            <a:fillRect/>
          </a:stretch>
        </p:blipFill>
        <p:spPr>
          <a:xfrm>
            <a:off x="-839" y="1303868"/>
            <a:ext cx="9147542" cy="4334932"/>
          </a:xfrm>
          <a:prstGeom prst="rect">
            <a:avLst/>
          </a:prstGeom>
        </p:spPr>
      </p:pic>
    </p:spTree>
    <p:extLst>
      <p:ext uri="{BB962C8B-B14F-4D97-AF65-F5344CB8AC3E}">
        <p14:creationId xmlns:p14="http://schemas.microsoft.com/office/powerpoint/2010/main" val="28837749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6- Tests</a:t>
            </a:r>
          </a:p>
        </p:txBody>
      </p:sp>
    </p:spTree>
    <p:extLst>
      <p:ext uri="{BB962C8B-B14F-4D97-AF65-F5344CB8AC3E}">
        <p14:creationId xmlns:p14="http://schemas.microsoft.com/office/powerpoint/2010/main" val="28650340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7- Fichiers</a:t>
            </a:r>
          </a:p>
        </p:txBody>
      </p:sp>
    </p:spTree>
    <p:extLst>
      <p:ext uri="{BB962C8B-B14F-4D97-AF65-F5344CB8AC3E}">
        <p14:creationId xmlns:p14="http://schemas.microsoft.com/office/powerpoint/2010/main" val="18956256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8- Modules</a:t>
            </a:r>
            <a:br>
              <a:rPr lang="fr-FR" dirty="0"/>
            </a:br>
            <a:endParaRPr lang="fr-FR" dirty="0"/>
          </a:p>
        </p:txBody>
      </p:sp>
    </p:spTree>
    <p:extLst>
      <p:ext uri="{BB962C8B-B14F-4D97-AF65-F5344CB8AC3E}">
        <p14:creationId xmlns:p14="http://schemas.microsoft.com/office/powerpoint/2010/main" val="20328206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9- Fonctions</a:t>
            </a:r>
          </a:p>
        </p:txBody>
      </p:sp>
    </p:spTree>
    <p:extLst>
      <p:ext uri="{BB962C8B-B14F-4D97-AF65-F5344CB8AC3E}">
        <p14:creationId xmlns:p14="http://schemas.microsoft.com/office/powerpoint/2010/main" val="38848288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10- Plus sur chaînes de caractères</a:t>
            </a:r>
            <a:br>
              <a:rPr lang="fr-FR" dirty="0"/>
            </a:br>
            <a:br>
              <a:rPr lang="fr-FR" dirty="0"/>
            </a:br>
            <a:endParaRPr lang="fr-FR" dirty="0"/>
          </a:p>
        </p:txBody>
      </p:sp>
    </p:spTree>
    <p:extLst>
      <p:ext uri="{BB962C8B-B14F-4D97-AF65-F5344CB8AC3E}">
        <p14:creationId xmlns:p14="http://schemas.microsoft.com/office/powerpoint/2010/main" val="9910783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11- Plus sur les listes</a:t>
            </a:r>
          </a:p>
        </p:txBody>
      </p:sp>
    </p:spTree>
    <p:extLst>
      <p:ext uri="{BB962C8B-B14F-4D97-AF65-F5344CB8AC3E}">
        <p14:creationId xmlns:p14="http://schemas.microsoft.com/office/powerpoint/2010/main" val="28583464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12- Plus sur les fonctions</a:t>
            </a:r>
            <a:br>
              <a:rPr lang="fr-FR" dirty="0"/>
            </a:br>
            <a:br>
              <a:rPr lang="fr-FR" dirty="0"/>
            </a:br>
            <a:endParaRPr lang="fr-FR" dirty="0"/>
          </a:p>
        </p:txBody>
      </p:sp>
    </p:spTree>
    <p:extLst>
      <p:ext uri="{BB962C8B-B14F-4D97-AF65-F5344CB8AC3E}">
        <p14:creationId xmlns:p14="http://schemas.microsoft.com/office/powerpoint/2010/main" val="40714513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13- Dictionnaires et tuples</a:t>
            </a:r>
            <a:br>
              <a:rPr lang="fr-FR" dirty="0"/>
            </a:br>
            <a:br>
              <a:rPr lang="fr-FR" dirty="0"/>
            </a:br>
            <a:endParaRPr lang="fr-FR" dirty="0"/>
          </a:p>
        </p:txBody>
      </p:sp>
    </p:spTree>
    <p:extLst>
      <p:ext uri="{BB962C8B-B14F-4D97-AF65-F5344CB8AC3E}">
        <p14:creationId xmlns:p14="http://schemas.microsoft.com/office/powerpoint/2010/main" val="12782493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14- Création de modules</a:t>
            </a:r>
            <a:br>
              <a:rPr lang="fr-FR" dirty="0"/>
            </a:br>
            <a:br>
              <a:rPr lang="fr-FR" dirty="0"/>
            </a:br>
            <a:endParaRPr lang="fr-FR" dirty="0"/>
          </a:p>
        </p:txBody>
      </p:sp>
    </p:spTree>
    <p:extLst>
      <p:ext uri="{BB962C8B-B14F-4D97-AF65-F5344CB8AC3E}">
        <p14:creationId xmlns:p14="http://schemas.microsoft.com/office/powerpoint/2010/main" val="28521523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15- Bonnes pratiques en programmation Python</a:t>
            </a:r>
            <a:br>
              <a:rPr lang="fr-FR" dirty="0"/>
            </a:br>
            <a:br>
              <a:rPr lang="fr-FR" dirty="0"/>
            </a:br>
            <a:endParaRPr lang="fr-FR" dirty="0"/>
          </a:p>
        </p:txBody>
      </p:sp>
    </p:spTree>
    <p:extLst>
      <p:ext uri="{BB962C8B-B14F-4D97-AF65-F5344CB8AC3E}">
        <p14:creationId xmlns:p14="http://schemas.microsoft.com/office/powerpoint/2010/main" val="3973427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62910"/>
            <a:ext cx="7886700" cy="854075"/>
          </a:xfrm>
          <a:prstGeom prst="rect">
            <a:avLst/>
          </a:prstGeom>
          <a:noFill/>
          <a:ln>
            <a:noFill/>
          </a:ln>
        </p:spPr>
        <p:txBody>
          <a:bodyPr spcFirstLastPara="1" wrap="square" lIns="91425" tIns="45700" rIns="91425" bIns="45700" anchor="ctr" anchorCtr="0">
            <a:noAutofit/>
          </a:bodyPr>
          <a:lstStyle/>
          <a:p>
            <a:pPr algn="ctr"/>
            <a:r>
              <a:rPr lang="fr-FR" dirty="0"/>
              <a:t>Premier contact avec Python</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8</a:t>
            </a:fld>
            <a:endParaRPr/>
          </a:p>
        </p:txBody>
      </p:sp>
      <p:pic>
        <p:nvPicPr>
          <p:cNvPr id="2" name="Picture 1">
            <a:extLst>
              <a:ext uri="{FF2B5EF4-FFF2-40B4-BE49-F238E27FC236}">
                <a16:creationId xmlns:a16="http://schemas.microsoft.com/office/drawing/2014/main" id="{8B09E69C-3507-473F-A55B-5B88477D9485}"/>
              </a:ext>
            </a:extLst>
          </p:cNvPr>
          <p:cNvPicPr>
            <a:picLocks noChangeAspect="1"/>
          </p:cNvPicPr>
          <p:nvPr/>
        </p:nvPicPr>
        <p:blipFill>
          <a:blip r:embed="rId3"/>
          <a:stretch>
            <a:fillRect/>
          </a:stretch>
        </p:blipFill>
        <p:spPr>
          <a:xfrm>
            <a:off x="0" y="1016985"/>
            <a:ext cx="9135896" cy="5372632"/>
          </a:xfrm>
          <a:prstGeom prst="rect">
            <a:avLst/>
          </a:prstGeom>
        </p:spPr>
      </p:pic>
    </p:spTree>
    <p:extLst>
      <p:ext uri="{BB962C8B-B14F-4D97-AF65-F5344CB8AC3E}">
        <p14:creationId xmlns:p14="http://schemas.microsoft.com/office/powerpoint/2010/main" val="39546292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15- Bonnes pratiques en programmation Python</a:t>
            </a:r>
            <a:br>
              <a:rPr lang="fr-FR" dirty="0"/>
            </a:br>
            <a:br>
              <a:rPr lang="fr-FR" dirty="0"/>
            </a:br>
            <a:endParaRPr lang="fr-FR" dirty="0"/>
          </a:p>
        </p:txBody>
      </p:sp>
    </p:spTree>
    <p:extLst>
      <p:ext uri="{BB962C8B-B14F-4D97-AF65-F5344CB8AC3E}">
        <p14:creationId xmlns:p14="http://schemas.microsoft.com/office/powerpoint/2010/main" val="32576490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r>
              <a:rPr lang="fr-FR" dirty="0"/>
              <a:t>16- Expressions régulières et </a:t>
            </a:r>
            <a:r>
              <a:rPr lang="fr-FR" i="1" dirty="0" err="1"/>
              <a:t>parsing</a:t>
            </a:r>
            <a:br>
              <a:rPr lang="fr-FR" dirty="0"/>
            </a:br>
            <a:br>
              <a:rPr lang="fr-FR" dirty="0"/>
            </a:br>
            <a:endParaRPr lang="fr-FR" dirty="0"/>
          </a:p>
        </p:txBody>
      </p:sp>
    </p:spTree>
    <p:extLst>
      <p:ext uri="{BB962C8B-B14F-4D97-AF65-F5344CB8AC3E}">
        <p14:creationId xmlns:p14="http://schemas.microsoft.com/office/powerpoint/2010/main" val="16187515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r>
              <a:rPr lang="fr-FR" dirty="0"/>
              <a:t>17- La programmation orientée objet (POO)</a:t>
            </a:r>
            <a:br>
              <a:rPr lang="fr-FR" dirty="0"/>
            </a:br>
            <a:br>
              <a:rPr lang="fr-FR" dirty="0"/>
            </a:br>
            <a:endParaRPr lang="fr-FR" dirty="0"/>
          </a:p>
        </p:txBody>
      </p:sp>
    </p:spTree>
    <p:extLst>
      <p:ext uri="{BB962C8B-B14F-4D97-AF65-F5344CB8AC3E}">
        <p14:creationId xmlns:p14="http://schemas.microsoft.com/office/powerpoint/2010/main" val="23063816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r>
              <a:rPr lang="fr-FR" dirty="0"/>
              <a:t>18-  Fenêtres graphiques et </a:t>
            </a:r>
            <a:r>
              <a:rPr lang="fr-FR" i="1" dirty="0" err="1"/>
              <a:t>Tkinter</a:t>
            </a:r>
            <a:br>
              <a:rPr lang="fr-FR" dirty="0"/>
            </a:br>
            <a:endParaRPr lang="fr-FR" dirty="0"/>
          </a:p>
        </p:txBody>
      </p:sp>
    </p:spTree>
    <p:extLst>
      <p:ext uri="{BB962C8B-B14F-4D97-AF65-F5344CB8AC3E}">
        <p14:creationId xmlns:p14="http://schemas.microsoft.com/office/powerpoint/2010/main" val="22443336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4000"/>
              <a:buFont typeface="Calibri"/>
              <a:buNone/>
            </a:pPr>
            <a:r>
              <a:rPr lang="en-US" sz="4000" b="1" i="0" u="none" dirty="0">
                <a:solidFill>
                  <a:schemeClr val="dk1"/>
                </a:solidFill>
                <a:latin typeface="Calibri"/>
                <a:ea typeface="Calibri"/>
                <a:cs typeface="Calibri"/>
                <a:sym typeface="Calibri"/>
              </a:rPr>
              <a:t>Merci</a:t>
            </a:r>
            <a:endParaRPr dirty="0"/>
          </a:p>
        </p:txBody>
      </p:sp>
    </p:spTree>
    <p:extLst>
      <p:ext uri="{BB962C8B-B14F-4D97-AF65-F5344CB8AC3E}">
        <p14:creationId xmlns:p14="http://schemas.microsoft.com/office/powerpoint/2010/main" val="3650625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62910"/>
            <a:ext cx="7886700" cy="854075"/>
          </a:xfrm>
          <a:prstGeom prst="rect">
            <a:avLst/>
          </a:prstGeom>
          <a:noFill/>
          <a:ln>
            <a:noFill/>
          </a:ln>
        </p:spPr>
        <p:txBody>
          <a:bodyPr spcFirstLastPara="1" wrap="square" lIns="91425" tIns="45700" rIns="91425" bIns="45700" anchor="ctr" anchorCtr="0">
            <a:noAutofit/>
          </a:bodyPr>
          <a:lstStyle/>
          <a:p>
            <a:pPr algn="ctr"/>
            <a:r>
              <a:rPr lang="fr-FR" dirty="0"/>
              <a:t> Premier programme</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9</a:t>
            </a:fld>
            <a:endParaRPr/>
          </a:p>
        </p:txBody>
      </p:sp>
      <p:pic>
        <p:nvPicPr>
          <p:cNvPr id="3" name="Picture 2">
            <a:extLst>
              <a:ext uri="{FF2B5EF4-FFF2-40B4-BE49-F238E27FC236}">
                <a16:creationId xmlns:a16="http://schemas.microsoft.com/office/drawing/2014/main" id="{8C81C06C-30B0-4100-8FFF-44E6239C5B0F}"/>
              </a:ext>
            </a:extLst>
          </p:cNvPr>
          <p:cNvPicPr>
            <a:picLocks noChangeAspect="1"/>
          </p:cNvPicPr>
          <p:nvPr/>
        </p:nvPicPr>
        <p:blipFill>
          <a:blip r:embed="rId3"/>
          <a:stretch>
            <a:fillRect/>
          </a:stretch>
        </p:blipFill>
        <p:spPr>
          <a:xfrm>
            <a:off x="22502" y="1661865"/>
            <a:ext cx="9094097" cy="4451068"/>
          </a:xfrm>
          <a:prstGeom prst="rect">
            <a:avLst/>
          </a:prstGeom>
        </p:spPr>
      </p:pic>
    </p:spTree>
    <p:extLst>
      <p:ext uri="{BB962C8B-B14F-4D97-AF65-F5344CB8AC3E}">
        <p14:creationId xmlns:p14="http://schemas.microsoft.com/office/powerpoint/2010/main" val="10232315"/>
      </p:ext>
    </p:extLst>
  </p:cSld>
  <p:clrMapOvr>
    <a:masterClrMapping/>
  </p:clrMapOvr>
</p:sld>
</file>

<file path=ppt/theme/theme1.xml><?xml version="1.0" encoding="utf-8"?>
<a:theme xmlns:a="http://schemas.openxmlformats.org/drawingml/2006/main" name="3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489</TotalTime>
  <Words>355</Words>
  <Application>Microsoft Office PowerPoint</Application>
  <PresentationFormat>On-screen Show (4:3)</PresentationFormat>
  <Paragraphs>196</Paragraphs>
  <Slides>84</Slides>
  <Notes>84</Notes>
  <HiddenSlides>0</HiddenSlides>
  <MMClips>0</MMClips>
  <ScaleCrop>false</ScaleCrop>
  <HeadingPairs>
    <vt:vector size="8" baseType="variant">
      <vt:variant>
        <vt:lpstr>Fonts Used</vt:lpstr>
      </vt:variant>
      <vt:variant>
        <vt:i4>2</vt:i4>
      </vt:variant>
      <vt:variant>
        <vt:lpstr>Theme</vt:lpstr>
      </vt:variant>
      <vt:variant>
        <vt:i4>2</vt:i4>
      </vt:variant>
      <vt:variant>
        <vt:lpstr>Embedded OLE Servers</vt:lpstr>
      </vt:variant>
      <vt:variant>
        <vt:i4>1</vt:i4>
      </vt:variant>
      <vt:variant>
        <vt:lpstr>Slide Titles</vt:lpstr>
      </vt:variant>
      <vt:variant>
        <vt:i4>84</vt:i4>
      </vt:variant>
    </vt:vector>
  </HeadingPairs>
  <TitlesOfParts>
    <vt:vector size="89" baseType="lpstr">
      <vt:lpstr>Calibri</vt:lpstr>
      <vt:lpstr>Arial</vt:lpstr>
      <vt:lpstr>3_Office Theme</vt:lpstr>
      <vt:lpstr>2_Office Theme</vt:lpstr>
      <vt:lpstr>Paintbrush Picture</vt:lpstr>
      <vt:lpstr>Introduction à la programmation avec python</vt:lpstr>
      <vt:lpstr>C'est quoi Python ?</vt:lpstr>
      <vt:lpstr>C'est quoi Python ?</vt:lpstr>
      <vt:lpstr>Installer Python</vt:lpstr>
      <vt:lpstr>Introduction au shell</vt:lpstr>
      <vt:lpstr>Premier contact avec Python</vt:lpstr>
      <vt:lpstr>Premier contact avec Python</vt:lpstr>
      <vt:lpstr>Premier contact avec Python</vt:lpstr>
      <vt:lpstr> Premier programme</vt:lpstr>
      <vt:lpstr> Premier programme</vt:lpstr>
      <vt:lpstr>Commentaires</vt:lpstr>
      <vt:lpstr>Notion de bloc d'instructions et d'indentation</vt:lpstr>
      <vt:lpstr>Notion de bloc d'instructions et d'indentation</vt:lpstr>
      <vt:lpstr>2 Variables </vt:lpstr>
      <vt:lpstr>Définition</vt:lpstr>
      <vt:lpstr>Définition</vt:lpstr>
      <vt:lpstr>Les types de variables</vt:lpstr>
      <vt:lpstr>Nommage</vt:lpstr>
      <vt:lpstr>Opérations sur les  types numériques</vt:lpstr>
      <vt:lpstr>Opérations sur les  types numériques</vt:lpstr>
      <vt:lpstr>Opérations sur les  types numériques</vt:lpstr>
      <vt:lpstr>Opérations sur les chaînes de caractères</vt:lpstr>
      <vt:lpstr>Opérations illicites</vt:lpstr>
      <vt:lpstr> La fonction type()</vt:lpstr>
      <vt:lpstr>Conversion de types</vt:lpstr>
      <vt:lpstr>Notes</vt:lpstr>
      <vt:lpstr>Exercice - Prédire le résultat : opérations</vt:lpstr>
      <vt:lpstr>Prédire le résultat : opérations et conversions de types</vt:lpstr>
      <vt:lpstr>3 Affichage</vt:lpstr>
      <vt:lpstr>La fonction print()</vt:lpstr>
      <vt:lpstr>La fonction print()</vt:lpstr>
      <vt:lpstr>La fonction print()</vt:lpstr>
      <vt:lpstr> Écriture formatée</vt:lpstr>
      <vt:lpstr> Écriture formatée</vt:lpstr>
      <vt:lpstr> Écriture formatée</vt:lpstr>
      <vt:lpstr> Écriture formatée</vt:lpstr>
      <vt:lpstr> Écriture formatée</vt:lpstr>
      <vt:lpstr> Écriture formatée</vt:lpstr>
      <vt:lpstr>Note sur le vocabulaire et la syntaxe</vt:lpstr>
      <vt:lpstr>4 Listes</vt:lpstr>
      <vt:lpstr>Définition</vt:lpstr>
      <vt:lpstr>Utilisation</vt:lpstr>
      <vt:lpstr>Opération sur les listes</vt:lpstr>
      <vt:lpstr>Opération sur les listes</vt:lpstr>
      <vt:lpstr>Indiçage négatif</vt:lpstr>
      <vt:lpstr>Tranches</vt:lpstr>
      <vt:lpstr>Tranches</vt:lpstr>
      <vt:lpstr>Fonction len()</vt:lpstr>
      <vt:lpstr>Fonction range() et list()</vt:lpstr>
      <vt:lpstr>Fonction range() et list()</vt:lpstr>
      <vt:lpstr> Listes de listes</vt:lpstr>
      <vt:lpstr>Exercice</vt:lpstr>
      <vt:lpstr>5 Boucles et comparaisons</vt:lpstr>
      <vt:lpstr>Boucle for</vt:lpstr>
      <vt:lpstr>Boucle for</vt:lpstr>
      <vt:lpstr>Boucle for</vt:lpstr>
      <vt:lpstr>Boucle for</vt:lpstr>
      <vt:lpstr>Fonction range()</vt:lpstr>
      <vt:lpstr>Fonction range()</vt:lpstr>
      <vt:lpstr> Nommage de la variable d'itération</vt:lpstr>
      <vt:lpstr>Itération sur les indices</vt:lpstr>
      <vt:lpstr>Itération sur les indices</vt:lpstr>
      <vt:lpstr>Comparaisons</vt:lpstr>
      <vt:lpstr>Comparaisons</vt:lpstr>
      <vt:lpstr>Comparaisons</vt:lpstr>
      <vt:lpstr>Boucles while</vt:lpstr>
      <vt:lpstr>Boucles while</vt:lpstr>
      <vt:lpstr>Exercices</vt:lpstr>
      <vt:lpstr>Exercices</vt:lpstr>
      <vt:lpstr>6- Tests</vt:lpstr>
      <vt:lpstr>7- Fichiers</vt:lpstr>
      <vt:lpstr>8- Modules </vt:lpstr>
      <vt:lpstr>9- Fonctions</vt:lpstr>
      <vt:lpstr>10- Plus sur chaînes de caractères  </vt:lpstr>
      <vt:lpstr>11- Plus sur les listes</vt:lpstr>
      <vt:lpstr>12- Plus sur les fonctions  </vt:lpstr>
      <vt:lpstr>13- Dictionnaires et tuples  </vt:lpstr>
      <vt:lpstr>14- Création de modules  </vt:lpstr>
      <vt:lpstr>15- Bonnes pratiques en programmation Python  </vt:lpstr>
      <vt:lpstr>15- Bonnes pratiques en programmation Python  </vt:lpstr>
      <vt:lpstr>16- Expressions régulières et parsing  </vt:lpstr>
      <vt:lpstr>17- La programmation orientée objet (POO)  </vt:lpstr>
      <vt:lpstr>18-  Fenêtres graphiques et Tkinter </vt:lpstr>
      <vt:lpstr>Merci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02 :: Introduction to Blockchain  The Bitcoin Blockchain   </dc:title>
  <dc:creator>rishik</dc:creator>
  <cp:lastModifiedBy>Ahmed Hosni</cp:lastModifiedBy>
  <cp:revision>49</cp:revision>
  <dcterms:created xsi:type="dcterms:W3CDTF">2012-09-27T10:11:07Z</dcterms:created>
  <dcterms:modified xsi:type="dcterms:W3CDTF">2019-12-01T16:59:12Z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0x01010039668769A69D98409B120A8F0C997A1300750D0261E1EFCC46A9FBC9BE55ECD7AB</vt:lpwstr>
  </property>
  <property fmtid="{D5CDD505-2E9C-101B-9397-08002B2CF9AE}" pid="3" name="TaxKeyword">
    <vt:lpwstr/>
  </property>
  <property fmtid="{D5CDD505-2E9C-101B-9397-08002B2CF9AE}" pid="4" name="TaxCatchAll">
    <vt:lpwstr/>
  </property>
  <property fmtid="{D5CDD505-2E9C-101B-9397-08002B2CF9AE}" pid="5" name="TaxKeywordTaxHTField">
    <vt:lpwstr/>
  </property>
  <property fmtid="{D5CDD505-2E9C-101B-9397-08002B2CF9AE}" pid="6" name="Topics">
    <vt:lpwstr/>
  </property>
  <property fmtid="{D5CDD505-2E9C-101B-9397-08002B2CF9AE}" pid="7" name="Language">
    <vt:lpwstr>English</vt:lpwstr>
  </property>
  <property fmtid="{D5CDD505-2E9C-101B-9397-08002B2CF9AE}" pid="8" name="Classification">
    <vt:lpwstr>Public</vt:lpwstr>
  </property>
  <property fmtid="{D5CDD505-2E9C-101B-9397-08002B2CF9AE}" pid="9" name="ST OrganizationTaxHTField0">
    <vt:lpwstr/>
  </property>
  <property fmtid="{D5CDD505-2E9C-101B-9397-08002B2CF9AE}" pid="10" name="Doc Date">
    <vt:lpwstr>2012-03-02T14:54:27Z</vt:lpwstr>
  </property>
  <property fmtid="{D5CDD505-2E9C-101B-9397-08002B2CF9AE}" pid="11" name="RoutingRuleDescription">
    <vt:lpwstr/>
  </property>
  <property fmtid="{D5CDD505-2E9C-101B-9397-08002B2CF9AE}" pid="12" name="TopicsTaxHTField0">
    <vt:lpwstr/>
  </property>
  <property fmtid="{D5CDD505-2E9C-101B-9397-08002B2CF9AE}" pid="13" name="PublishingContact">
    <vt:lpwstr/>
  </property>
  <property fmtid="{D5CDD505-2E9C-101B-9397-08002B2CF9AE}" pid="14" name="hfd4f7438eb64b4fb2740c42c2d09f06">
    <vt:lpwstr/>
  </property>
  <property fmtid="{D5CDD505-2E9C-101B-9397-08002B2CF9AE}" pid="15" name="Sub TopicTaxHTField0">
    <vt:lpwstr/>
  </property>
</Properties>
</file>